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sldIdLst>
    <p:sldId id="490" r:id="rId2"/>
    <p:sldId id="454" r:id="rId3"/>
    <p:sldId id="433" r:id="rId4"/>
    <p:sldId id="434" r:id="rId5"/>
    <p:sldId id="257" r:id="rId6"/>
    <p:sldId id="276" r:id="rId7"/>
    <p:sldId id="285" r:id="rId8"/>
    <p:sldId id="286" r:id="rId9"/>
    <p:sldId id="367" r:id="rId10"/>
    <p:sldId id="369" r:id="rId11"/>
    <p:sldId id="489" r:id="rId12"/>
    <p:sldId id="394" r:id="rId13"/>
    <p:sldId id="400" r:id="rId14"/>
    <p:sldId id="396" r:id="rId15"/>
    <p:sldId id="397" r:id="rId16"/>
    <p:sldId id="398" r:id="rId17"/>
    <p:sldId id="399" r:id="rId18"/>
    <p:sldId id="374" r:id="rId19"/>
    <p:sldId id="478" r:id="rId20"/>
    <p:sldId id="447" r:id="rId21"/>
    <p:sldId id="449" r:id="rId22"/>
    <p:sldId id="450" r:id="rId23"/>
    <p:sldId id="477" r:id="rId24"/>
  </p:sldIdLst>
  <p:sldSz cx="13444538" cy="7562850"/>
  <p:notesSz cx="10693400" cy="75628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986">
          <p15:clr>
            <a:srgbClr val="A4A3A4"/>
          </p15:clr>
        </p15:guide>
        <p15:guide id="2" pos="268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CFC"/>
    <a:srgbClr val="ED1D7A"/>
    <a:srgbClr val="DC2E64"/>
    <a:srgbClr val="F62F08"/>
    <a:srgbClr val="004258"/>
    <a:srgbClr val="A4ACB0"/>
    <a:srgbClr val="E5243B"/>
    <a:srgbClr val="19486A"/>
    <a:srgbClr val="A3AB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95C73E-0957-48D4-B001-EA575E271C72}" v="21" dt="2023-04-01T09:27:50.633"/>
  </p1510:revLst>
</p1510:revInfo>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73" autoAdjust="0"/>
    <p:restoredTop sz="94147" autoAdjust="0"/>
  </p:normalViewPr>
  <p:slideViewPr>
    <p:cSldViewPr>
      <p:cViewPr varScale="1">
        <p:scale>
          <a:sx n="102" d="100"/>
          <a:sy n="102" d="100"/>
        </p:scale>
        <p:origin x="432" y="114"/>
      </p:cViewPr>
      <p:guideLst>
        <p:guide orient="horz" pos="2986"/>
        <p:guide pos="2685"/>
      </p:guideLst>
    </p:cSldViewPr>
  </p:slid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lter Vitali" userId="316648f3462f1562" providerId="LiveId" clId="{5795C73E-0957-48D4-B001-EA575E271C72}"/>
    <pc:docChg chg="delSld modSld">
      <pc:chgData name="Walter Vitali" userId="316648f3462f1562" providerId="LiveId" clId="{5795C73E-0957-48D4-B001-EA575E271C72}" dt="2023-04-01T09:25:57.455" v="729" actId="2696"/>
      <pc:docMkLst>
        <pc:docMk/>
      </pc:docMkLst>
      <pc:sldChg chg="del">
        <pc:chgData name="Walter Vitali" userId="316648f3462f1562" providerId="LiveId" clId="{5795C73E-0957-48D4-B001-EA575E271C72}" dt="2023-04-01T09:25:47.062" v="726" actId="2696"/>
        <pc:sldMkLst>
          <pc:docMk/>
          <pc:sldMk cId="0" sldId="257"/>
        </pc:sldMkLst>
      </pc:sldChg>
      <pc:sldChg chg="del">
        <pc:chgData name="Walter Vitali" userId="316648f3462f1562" providerId="LiveId" clId="{5795C73E-0957-48D4-B001-EA575E271C72}" dt="2023-04-01T09:25:50.286" v="727" actId="2696"/>
        <pc:sldMkLst>
          <pc:docMk/>
          <pc:sldMk cId="0" sldId="276"/>
        </pc:sldMkLst>
      </pc:sldChg>
      <pc:sldChg chg="del">
        <pc:chgData name="Walter Vitali" userId="316648f3462f1562" providerId="LiveId" clId="{5795C73E-0957-48D4-B001-EA575E271C72}" dt="2023-04-01T09:25:54.280" v="728" actId="2696"/>
        <pc:sldMkLst>
          <pc:docMk/>
          <pc:sldMk cId="0" sldId="285"/>
        </pc:sldMkLst>
      </pc:sldChg>
      <pc:sldChg chg="del">
        <pc:chgData name="Walter Vitali" userId="316648f3462f1562" providerId="LiveId" clId="{5795C73E-0957-48D4-B001-EA575E271C72}" dt="2023-04-01T09:25:57.455" v="729" actId="2696"/>
        <pc:sldMkLst>
          <pc:docMk/>
          <pc:sldMk cId="0" sldId="286"/>
        </pc:sldMkLst>
      </pc:sldChg>
      <pc:sldChg chg="modSp mod">
        <pc:chgData name="Walter Vitali" userId="316648f3462f1562" providerId="LiveId" clId="{5795C73E-0957-48D4-B001-EA575E271C72}" dt="2023-02-24T16:41:13.772" v="382" actId="20577"/>
        <pc:sldMkLst>
          <pc:docMk/>
          <pc:sldMk cId="868485004" sldId="367"/>
        </pc:sldMkLst>
        <pc:spChg chg="mod">
          <ac:chgData name="Walter Vitali" userId="316648f3462f1562" providerId="LiveId" clId="{5795C73E-0957-48D4-B001-EA575E271C72}" dt="2023-02-24T16:33:39.907" v="189" actId="6549"/>
          <ac:spMkLst>
            <pc:docMk/>
            <pc:sldMk cId="868485004" sldId="367"/>
            <ac:spMk id="3" creationId="{C804EEA4-5B4E-FA28-2793-74EF1551A297}"/>
          </ac:spMkLst>
        </pc:spChg>
        <pc:spChg chg="mod">
          <ac:chgData name="Walter Vitali" userId="316648f3462f1562" providerId="LiveId" clId="{5795C73E-0957-48D4-B001-EA575E271C72}" dt="2023-02-24T16:41:13.772" v="382" actId="20577"/>
          <ac:spMkLst>
            <pc:docMk/>
            <pc:sldMk cId="868485004" sldId="367"/>
            <ac:spMk id="6" creationId="{0ACE1D7E-31C5-608F-D2F1-7DDC4D80320D}"/>
          </ac:spMkLst>
        </pc:spChg>
      </pc:sldChg>
      <pc:sldChg chg="modSp mod">
        <pc:chgData name="Walter Vitali" userId="316648f3462f1562" providerId="LiveId" clId="{5795C73E-0957-48D4-B001-EA575E271C72}" dt="2023-02-24T16:41:45.453" v="406" actId="14100"/>
        <pc:sldMkLst>
          <pc:docMk/>
          <pc:sldMk cId="355510100" sldId="369"/>
        </pc:sldMkLst>
        <pc:spChg chg="mod">
          <ac:chgData name="Walter Vitali" userId="316648f3462f1562" providerId="LiveId" clId="{5795C73E-0957-48D4-B001-EA575E271C72}" dt="2023-02-24T16:36:01.342" v="191" actId="6549"/>
          <ac:spMkLst>
            <pc:docMk/>
            <pc:sldMk cId="355510100" sldId="369"/>
            <ac:spMk id="3" creationId="{04713A35-E72A-A4DA-DA96-C36D184C18AD}"/>
          </ac:spMkLst>
        </pc:spChg>
        <pc:spChg chg="mod">
          <ac:chgData name="Walter Vitali" userId="316648f3462f1562" providerId="LiveId" clId="{5795C73E-0957-48D4-B001-EA575E271C72}" dt="2023-02-24T16:41:45.453" v="406" actId="14100"/>
          <ac:spMkLst>
            <pc:docMk/>
            <pc:sldMk cId="355510100" sldId="369"/>
            <ac:spMk id="5" creationId="{89BD91B0-0833-D54E-C721-C1276E5120A9}"/>
          </ac:spMkLst>
        </pc:spChg>
      </pc:sldChg>
      <pc:sldChg chg="modSp mod">
        <pc:chgData name="Walter Vitali" userId="316648f3462f1562" providerId="LiveId" clId="{5795C73E-0957-48D4-B001-EA575E271C72}" dt="2023-02-20T09:59:24.114" v="33" actId="20577"/>
        <pc:sldMkLst>
          <pc:docMk/>
          <pc:sldMk cId="0" sldId="374"/>
        </pc:sldMkLst>
        <pc:spChg chg="mod">
          <ac:chgData name="Walter Vitali" userId="316648f3462f1562" providerId="LiveId" clId="{5795C73E-0957-48D4-B001-EA575E271C72}" dt="2023-02-20T09:59:24.114" v="33" actId="20577"/>
          <ac:spMkLst>
            <pc:docMk/>
            <pc:sldMk cId="0" sldId="374"/>
            <ac:spMk id="3" creationId="{00000000-0000-0000-0000-000000000000}"/>
          </ac:spMkLst>
        </pc:spChg>
      </pc:sldChg>
      <pc:sldChg chg="modSp mod">
        <pc:chgData name="Walter Vitali" userId="316648f3462f1562" providerId="LiveId" clId="{5795C73E-0957-48D4-B001-EA575E271C72}" dt="2023-02-24T16:45:20.325" v="458" actId="6549"/>
        <pc:sldMkLst>
          <pc:docMk/>
          <pc:sldMk cId="1295110139" sldId="394"/>
        </pc:sldMkLst>
        <pc:spChg chg="mod">
          <ac:chgData name="Walter Vitali" userId="316648f3462f1562" providerId="LiveId" clId="{5795C73E-0957-48D4-B001-EA575E271C72}" dt="2023-02-24T16:45:20.325" v="458" actId="6549"/>
          <ac:spMkLst>
            <pc:docMk/>
            <pc:sldMk cId="1295110139" sldId="394"/>
            <ac:spMk id="3" creationId="{04713A35-E72A-A4DA-DA96-C36D184C18AD}"/>
          </ac:spMkLst>
        </pc:spChg>
        <pc:spChg chg="mod">
          <ac:chgData name="Walter Vitali" userId="316648f3462f1562" providerId="LiveId" clId="{5795C73E-0957-48D4-B001-EA575E271C72}" dt="2023-02-24T16:44:57.139" v="456" actId="20577"/>
          <ac:spMkLst>
            <pc:docMk/>
            <pc:sldMk cId="1295110139" sldId="394"/>
            <ac:spMk id="5" creationId="{89BD91B0-0833-D54E-C721-C1276E5120A9}"/>
          </ac:spMkLst>
        </pc:spChg>
        <pc:spChg chg="mod">
          <ac:chgData name="Walter Vitali" userId="316648f3462f1562" providerId="LiveId" clId="{5795C73E-0957-48D4-B001-EA575E271C72}" dt="2023-02-24T16:45:07.326" v="457" actId="14100"/>
          <ac:spMkLst>
            <pc:docMk/>
            <pc:sldMk cId="1295110139" sldId="394"/>
            <ac:spMk id="6" creationId="{DBAB5880-7643-DD1F-84C6-B30E586C2C68}"/>
          </ac:spMkLst>
        </pc:spChg>
      </pc:sldChg>
      <pc:sldChg chg="modSp mod">
        <pc:chgData name="Walter Vitali" userId="316648f3462f1562" providerId="LiveId" clId="{5795C73E-0957-48D4-B001-EA575E271C72}" dt="2023-03-23T15:43:49.130" v="717" actId="20577"/>
        <pc:sldMkLst>
          <pc:docMk/>
          <pc:sldMk cId="3213116829" sldId="396"/>
        </pc:sldMkLst>
        <pc:spChg chg="mod">
          <ac:chgData name="Walter Vitali" userId="316648f3462f1562" providerId="LiveId" clId="{5795C73E-0957-48D4-B001-EA575E271C72}" dt="2023-03-23T15:43:49.130" v="717" actId="20577"/>
          <ac:spMkLst>
            <pc:docMk/>
            <pc:sldMk cId="3213116829" sldId="396"/>
            <ac:spMk id="5" creationId="{89BD91B0-0833-D54E-C721-C1276E5120A9}"/>
          </ac:spMkLst>
        </pc:spChg>
      </pc:sldChg>
      <pc:sldChg chg="modSp mod">
        <pc:chgData name="Walter Vitali" userId="316648f3462f1562" providerId="LiveId" clId="{5795C73E-0957-48D4-B001-EA575E271C72}" dt="2023-02-24T16:47:20.668" v="511" actId="20577"/>
        <pc:sldMkLst>
          <pc:docMk/>
          <pc:sldMk cId="3532737279" sldId="397"/>
        </pc:sldMkLst>
        <pc:spChg chg="mod">
          <ac:chgData name="Walter Vitali" userId="316648f3462f1562" providerId="LiveId" clId="{5795C73E-0957-48D4-B001-EA575E271C72}" dt="2023-02-24T16:47:04.388" v="487" actId="6549"/>
          <ac:spMkLst>
            <pc:docMk/>
            <pc:sldMk cId="3532737279" sldId="397"/>
            <ac:spMk id="3" creationId="{04713A35-E72A-A4DA-DA96-C36D184C18AD}"/>
          </ac:spMkLst>
        </pc:spChg>
        <pc:spChg chg="mod">
          <ac:chgData name="Walter Vitali" userId="316648f3462f1562" providerId="LiveId" clId="{5795C73E-0957-48D4-B001-EA575E271C72}" dt="2023-02-24T16:47:20.668" v="511" actId="20577"/>
          <ac:spMkLst>
            <pc:docMk/>
            <pc:sldMk cId="3532737279" sldId="397"/>
            <ac:spMk id="5" creationId="{89BD91B0-0833-D54E-C721-C1276E5120A9}"/>
          </ac:spMkLst>
        </pc:spChg>
      </pc:sldChg>
      <pc:sldChg chg="modSp mod">
        <pc:chgData name="Walter Vitali" userId="316648f3462f1562" providerId="LiveId" clId="{5795C73E-0957-48D4-B001-EA575E271C72}" dt="2023-02-24T16:48:23.269" v="532" actId="20577"/>
        <pc:sldMkLst>
          <pc:docMk/>
          <pc:sldMk cId="2516955722" sldId="398"/>
        </pc:sldMkLst>
        <pc:spChg chg="mod">
          <ac:chgData name="Walter Vitali" userId="316648f3462f1562" providerId="LiveId" clId="{5795C73E-0957-48D4-B001-EA575E271C72}" dt="2023-02-24T16:47:54.205" v="512" actId="6549"/>
          <ac:spMkLst>
            <pc:docMk/>
            <pc:sldMk cId="2516955722" sldId="398"/>
            <ac:spMk id="3" creationId="{04713A35-E72A-A4DA-DA96-C36D184C18AD}"/>
          </ac:spMkLst>
        </pc:spChg>
        <pc:spChg chg="mod">
          <ac:chgData name="Walter Vitali" userId="316648f3462f1562" providerId="LiveId" clId="{5795C73E-0957-48D4-B001-EA575E271C72}" dt="2023-02-24T16:48:23.269" v="532" actId="20577"/>
          <ac:spMkLst>
            <pc:docMk/>
            <pc:sldMk cId="2516955722" sldId="398"/>
            <ac:spMk id="5" creationId="{89BD91B0-0833-D54E-C721-C1276E5120A9}"/>
          </ac:spMkLst>
        </pc:spChg>
      </pc:sldChg>
      <pc:sldChg chg="modSp mod">
        <pc:chgData name="Walter Vitali" userId="316648f3462f1562" providerId="LiveId" clId="{5795C73E-0957-48D4-B001-EA575E271C72}" dt="2023-02-24T16:49:30.764" v="587" actId="6549"/>
        <pc:sldMkLst>
          <pc:docMk/>
          <pc:sldMk cId="1968231308" sldId="399"/>
        </pc:sldMkLst>
        <pc:spChg chg="mod">
          <ac:chgData name="Walter Vitali" userId="316648f3462f1562" providerId="LiveId" clId="{5795C73E-0957-48D4-B001-EA575E271C72}" dt="2023-02-24T16:48:49.024" v="533" actId="6549"/>
          <ac:spMkLst>
            <pc:docMk/>
            <pc:sldMk cId="1968231308" sldId="399"/>
            <ac:spMk id="3" creationId="{04713A35-E72A-A4DA-DA96-C36D184C18AD}"/>
          </ac:spMkLst>
        </pc:spChg>
        <pc:spChg chg="mod">
          <ac:chgData name="Walter Vitali" userId="316648f3462f1562" providerId="LiveId" clId="{5795C73E-0957-48D4-B001-EA575E271C72}" dt="2023-02-24T16:49:30.764" v="587" actId="6549"/>
          <ac:spMkLst>
            <pc:docMk/>
            <pc:sldMk cId="1968231308" sldId="399"/>
            <ac:spMk id="5" creationId="{89BD91B0-0833-D54E-C721-C1276E5120A9}"/>
          </ac:spMkLst>
        </pc:spChg>
      </pc:sldChg>
      <pc:sldChg chg="modSp mod">
        <pc:chgData name="Walter Vitali" userId="316648f3462f1562" providerId="LiveId" clId="{5795C73E-0957-48D4-B001-EA575E271C72}" dt="2023-02-24T16:46:38.042" v="483" actId="6549"/>
        <pc:sldMkLst>
          <pc:docMk/>
          <pc:sldMk cId="2362947677" sldId="400"/>
        </pc:sldMkLst>
        <pc:spChg chg="mod">
          <ac:chgData name="Walter Vitali" userId="316648f3462f1562" providerId="LiveId" clId="{5795C73E-0957-48D4-B001-EA575E271C72}" dt="2023-02-24T16:46:38.042" v="483" actId="6549"/>
          <ac:spMkLst>
            <pc:docMk/>
            <pc:sldMk cId="2362947677" sldId="400"/>
            <ac:spMk id="3" creationId="{04713A35-E72A-A4DA-DA96-C36D184C18AD}"/>
          </ac:spMkLst>
        </pc:spChg>
        <pc:spChg chg="mod">
          <ac:chgData name="Walter Vitali" userId="316648f3462f1562" providerId="LiveId" clId="{5795C73E-0957-48D4-B001-EA575E271C72}" dt="2023-02-24T16:46:27.080" v="482" actId="20577"/>
          <ac:spMkLst>
            <pc:docMk/>
            <pc:sldMk cId="2362947677" sldId="400"/>
            <ac:spMk id="5" creationId="{89BD91B0-0833-D54E-C721-C1276E5120A9}"/>
          </ac:spMkLst>
        </pc:spChg>
      </pc:sldChg>
      <pc:sldChg chg="delSp modSp mod">
        <pc:chgData name="Walter Vitali" userId="316648f3462f1562" providerId="LiveId" clId="{5795C73E-0957-48D4-B001-EA575E271C72}" dt="2023-03-23T15:44:18.798" v="725" actId="20577"/>
        <pc:sldMkLst>
          <pc:docMk/>
          <pc:sldMk cId="2494041092" sldId="434"/>
        </pc:sldMkLst>
        <pc:spChg chg="del mod">
          <ac:chgData name="Walter Vitali" userId="316648f3462f1562" providerId="LiveId" clId="{5795C73E-0957-48D4-B001-EA575E271C72}" dt="2023-02-24T16:33:00.603" v="188"/>
          <ac:spMkLst>
            <pc:docMk/>
            <pc:sldMk cId="2494041092" sldId="434"/>
            <ac:spMk id="2" creationId="{7F7D5483-875B-6EF8-7B49-43AE88AA5E8C}"/>
          </ac:spMkLst>
        </pc:spChg>
        <pc:spChg chg="mod">
          <ac:chgData name="Walter Vitali" userId="316648f3462f1562" providerId="LiveId" clId="{5795C73E-0957-48D4-B001-EA575E271C72}" dt="2023-03-23T15:44:18.798" v="725" actId="20577"/>
          <ac:spMkLst>
            <pc:docMk/>
            <pc:sldMk cId="2494041092" sldId="434"/>
            <ac:spMk id="3" creationId="{9DDEB328-9F01-1A03-364B-8DB28BAA1B7E}"/>
          </ac:spMkLst>
        </pc:spChg>
        <pc:spChg chg="mod">
          <ac:chgData name="Walter Vitali" userId="316648f3462f1562" providerId="LiveId" clId="{5795C73E-0957-48D4-B001-EA575E271C72}" dt="2023-03-18T14:55:38.140" v="643" actId="14100"/>
          <ac:spMkLst>
            <pc:docMk/>
            <pc:sldMk cId="2494041092" sldId="434"/>
            <ac:spMk id="5" creationId="{BB9B1D28-8C31-3AB3-4845-D75FDA552676}"/>
          </ac:spMkLst>
        </pc:spChg>
        <pc:spChg chg="mod">
          <ac:chgData name="Walter Vitali" userId="316648f3462f1562" providerId="LiveId" clId="{5795C73E-0957-48D4-B001-EA575E271C72}" dt="2023-03-18T14:55:43.224" v="644" actId="14100"/>
          <ac:spMkLst>
            <pc:docMk/>
            <pc:sldMk cId="2494041092" sldId="434"/>
            <ac:spMk id="6" creationId="{C4819A22-F01C-4F33-8CF0-A32F6A59772D}"/>
          </ac:spMkLst>
        </pc:spChg>
        <pc:picChg chg="mod">
          <ac:chgData name="Walter Vitali" userId="316648f3462f1562" providerId="LiveId" clId="{5795C73E-0957-48D4-B001-EA575E271C72}" dt="2023-03-18T14:55:56.582" v="647" actId="1076"/>
          <ac:picMkLst>
            <pc:docMk/>
            <pc:sldMk cId="2494041092" sldId="434"/>
            <ac:picMk id="7" creationId="{9B7AF371-8AC3-FD84-AE27-51D99F88BCDE}"/>
          </ac:picMkLst>
        </pc:picChg>
      </pc:sldChg>
      <pc:sldChg chg="modSp mod">
        <pc:chgData name="Walter Vitali" userId="316648f3462f1562" providerId="LiveId" clId="{5795C73E-0957-48D4-B001-EA575E271C72}" dt="2023-02-20T10:00:01.978" v="97" actId="20577"/>
        <pc:sldMkLst>
          <pc:docMk/>
          <pc:sldMk cId="0" sldId="447"/>
        </pc:sldMkLst>
        <pc:spChg chg="mod">
          <ac:chgData name="Walter Vitali" userId="316648f3462f1562" providerId="LiveId" clId="{5795C73E-0957-48D4-B001-EA575E271C72}" dt="2023-02-20T10:00:01.978" v="97" actId="20577"/>
          <ac:spMkLst>
            <pc:docMk/>
            <pc:sldMk cId="0" sldId="447"/>
            <ac:spMk id="3" creationId="{00000000-0000-0000-0000-000000000000}"/>
          </ac:spMkLst>
        </pc:spChg>
      </pc:sldChg>
      <pc:sldChg chg="modSp mod">
        <pc:chgData name="Walter Vitali" userId="316648f3462f1562" providerId="LiveId" clId="{5795C73E-0957-48D4-B001-EA575E271C72}" dt="2023-02-20T10:00:35.265" v="129" actId="20577"/>
        <pc:sldMkLst>
          <pc:docMk/>
          <pc:sldMk cId="0" sldId="450"/>
        </pc:sldMkLst>
        <pc:spChg chg="mod">
          <ac:chgData name="Walter Vitali" userId="316648f3462f1562" providerId="LiveId" clId="{5795C73E-0957-48D4-B001-EA575E271C72}" dt="2023-02-20T10:00:35.265" v="129" actId="20577"/>
          <ac:spMkLst>
            <pc:docMk/>
            <pc:sldMk cId="0" sldId="450"/>
            <ac:spMk id="3" creationId="{00000000-0000-0000-0000-000000000000}"/>
          </ac:spMkLst>
        </pc:spChg>
      </pc:sldChg>
      <pc:sldChg chg="modSp del mod">
        <pc:chgData name="Walter Vitali" userId="316648f3462f1562" providerId="LiveId" clId="{5795C73E-0957-48D4-B001-EA575E271C72}" dt="2023-03-20T09:09:21.234" v="700" actId="2696"/>
        <pc:sldMkLst>
          <pc:docMk/>
          <pc:sldMk cId="0" sldId="454"/>
        </pc:sldMkLst>
        <pc:spChg chg="mod">
          <ac:chgData name="Walter Vitali" userId="316648f3462f1562" providerId="LiveId" clId="{5795C73E-0957-48D4-B001-EA575E271C72}" dt="2023-03-18T14:53:36.767" v="611" actId="20577"/>
          <ac:spMkLst>
            <pc:docMk/>
            <pc:sldMk cId="0" sldId="454"/>
            <ac:spMk id="2" creationId="{00000000-0000-0000-0000-000000000000}"/>
          </ac:spMkLst>
        </pc:spChg>
      </pc:sldChg>
      <pc:sldChg chg="modSp mod">
        <pc:chgData name="Walter Vitali" userId="316648f3462f1562" providerId="LiveId" clId="{5795C73E-0957-48D4-B001-EA575E271C72}" dt="2023-02-25T11:29:10.357" v="593" actId="20577"/>
        <pc:sldMkLst>
          <pc:docMk/>
          <pc:sldMk cId="0" sldId="477"/>
        </pc:sldMkLst>
        <pc:spChg chg="mod">
          <ac:chgData name="Walter Vitali" userId="316648f3462f1562" providerId="LiveId" clId="{5795C73E-0957-48D4-B001-EA575E271C72}" dt="2023-02-20T10:01:17.560" v="184" actId="20577"/>
          <ac:spMkLst>
            <pc:docMk/>
            <pc:sldMk cId="0" sldId="477"/>
            <ac:spMk id="3" creationId="{00000000-0000-0000-0000-000000000000}"/>
          </ac:spMkLst>
        </pc:spChg>
        <pc:graphicFrameChg chg="modGraphic">
          <ac:chgData name="Walter Vitali" userId="316648f3462f1562" providerId="LiveId" clId="{5795C73E-0957-48D4-B001-EA575E271C72}" dt="2023-02-25T11:29:10.357" v="593" actId="20577"/>
          <ac:graphicFrameMkLst>
            <pc:docMk/>
            <pc:sldMk cId="0" sldId="477"/>
            <ac:graphicFrameMk id="5" creationId="{00000000-0000-0000-0000-000000000000}"/>
          </ac:graphicFrameMkLst>
        </pc:graphicFrameChg>
      </pc:sldChg>
      <pc:sldChg chg="modSp mod">
        <pc:chgData name="Walter Vitali" userId="316648f3462f1562" providerId="LiveId" clId="{5795C73E-0957-48D4-B001-EA575E271C72}" dt="2023-02-20T09:59:41.025" v="65" actId="20577"/>
        <pc:sldMkLst>
          <pc:docMk/>
          <pc:sldMk cId="0" sldId="478"/>
        </pc:sldMkLst>
        <pc:spChg chg="mod">
          <ac:chgData name="Walter Vitali" userId="316648f3462f1562" providerId="LiveId" clId="{5795C73E-0957-48D4-B001-EA575E271C72}" dt="2023-02-20T09:59:41.025" v="65" actId="20577"/>
          <ac:spMkLst>
            <pc:docMk/>
            <pc:sldMk cId="0" sldId="478"/>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6057900" y="0"/>
            <a:ext cx="4632325" cy="379413"/>
          </a:xfrm>
          <a:prstGeom prst="rect">
            <a:avLst/>
          </a:prstGeom>
        </p:spPr>
        <p:txBody>
          <a:bodyPr vert="horz" lIns="91440" tIns="45720" rIns="91440" bIns="45720" rtlCol="0"/>
          <a:lstStyle>
            <a:lvl1pPr algn="r">
              <a:defRPr sz="1200"/>
            </a:lvl1pPr>
          </a:lstStyle>
          <a:p>
            <a:fld id="{3A02B5AF-323E-46DF-8914-CD65D7A58CC1}" type="datetimeFigureOut">
              <a:rPr lang="it-IT" smtClean="0"/>
              <a:t>01/04/2023</a:t>
            </a:fld>
            <a:endParaRPr lang="it-IT"/>
          </a:p>
        </p:txBody>
      </p:sp>
      <p:sp>
        <p:nvSpPr>
          <p:cNvPr id="4" name="Segnaposto immagine diapositiva 3"/>
          <p:cNvSpPr>
            <a:spLocks noGrp="1" noRot="1" noChangeAspect="1"/>
          </p:cNvSpPr>
          <p:nvPr>
            <p:ph type="sldImg" idx="2"/>
          </p:nvPr>
        </p:nvSpPr>
        <p:spPr>
          <a:xfrm>
            <a:off x="3079750" y="946150"/>
            <a:ext cx="4533900" cy="2551113"/>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1069975" y="3640138"/>
            <a:ext cx="8553450" cy="29781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7183438"/>
            <a:ext cx="4633913" cy="379412"/>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6057900" y="7183438"/>
            <a:ext cx="4632325" cy="379412"/>
          </a:xfrm>
          <a:prstGeom prst="rect">
            <a:avLst/>
          </a:prstGeom>
        </p:spPr>
        <p:txBody>
          <a:bodyPr vert="horz" lIns="91440" tIns="45720" rIns="91440" bIns="45720" rtlCol="0" anchor="b"/>
          <a:lstStyle>
            <a:lvl1pPr algn="r">
              <a:defRPr sz="1200"/>
            </a:lvl1pPr>
          </a:lstStyle>
          <a:p>
            <a:fld id="{DCC4E800-A4FE-47A8-B60B-03E3A86A9FFD}" type="slidenum">
              <a:rPr lang="it-IT" smtClean="0"/>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079750" y="946150"/>
            <a:ext cx="4533900" cy="2551113"/>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DCC4E800-A4FE-47A8-B60B-03E3A86A9FFD}" type="slidenum">
              <a:rPr lang="it-IT" smtClean="0"/>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079750" y="946150"/>
            <a:ext cx="4533900" cy="2551113"/>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CC4E800-A4FE-47A8-B60B-03E3A86A9FFD}" type="slidenum">
              <a:rPr lang="it-IT" smtClean="0"/>
              <a:pPr/>
              <a:t>10</a:t>
            </a:fld>
            <a:endParaRPr lang="it-IT"/>
          </a:p>
        </p:txBody>
      </p:sp>
    </p:spTree>
    <p:extLst>
      <p:ext uri="{BB962C8B-B14F-4D97-AF65-F5344CB8AC3E}">
        <p14:creationId xmlns:p14="http://schemas.microsoft.com/office/powerpoint/2010/main" val="21046238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079750" y="946150"/>
            <a:ext cx="4533900" cy="2551113"/>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CC4E800-A4FE-47A8-B60B-03E3A86A9FFD}" type="slidenum">
              <a:rPr lang="it-IT" smtClean="0"/>
              <a:pPr/>
              <a:t>11</a:t>
            </a:fld>
            <a:endParaRPr lang="it-IT"/>
          </a:p>
        </p:txBody>
      </p:sp>
    </p:spTree>
    <p:extLst>
      <p:ext uri="{BB962C8B-B14F-4D97-AF65-F5344CB8AC3E}">
        <p14:creationId xmlns:p14="http://schemas.microsoft.com/office/powerpoint/2010/main" val="2289752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079750" y="946150"/>
            <a:ext cx="4533900" cy="2551113"/>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CC4E800-A4FE-47A8-B60B-03E3A86A9FFD}" type="slidenum">
              <a:rPr lang="it-IT" smtClean="0"/>
              <a:pPr/>
              <a:t>12</a:t>
            </a:fld>
            <a:endParaRPr lang="it-IT"/>
          </a:p>
        </p:txBody>
      </p:sp>
    </p:spTree>
    <p:extLst>
      <p:ext uri="{BB962C8B-B14F-4D97-AF65-F5344CB8AC3E}">
        <p14:creationId xmlns:p14="http://schemas.microsoft.com/office/powerpoint/2010/main" val="27918642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079750" y="946150"/>
            <a:ext cx="4533900" cy="2551113"/>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CC4E800-A4FE-47A8-B60B-03E3A86A9FFD}" type="slidenum">
              <a:rPr lang="it-IT" smtClean="0"/>
              <a:pPr/>
              <a:t>13</a:t>
            </a:fld>
            <a:endParaRPr lang="it-IT"/>
          </a:p>
        </p:txBody>
      </p:sp>
    </p:spTree>
    <p:extLst>
      <p:ext uri="{BB962C8B-B14F-4D97-AF65-F5344CB8AC3E}">
        <p14:creationId xmlns:p14="http://schemas.microsoft.com/office/powerpoint/2010/main" val="30945246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079750" y="946150"/>
            <a:ext cx="4533900" cy="2551113"/>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CC4E800-A4FE-47A8-B60B-03E3A86A9FFD}" type="slidenum">
              <a:rPr lang="it-IT" smtClean="0"/>
              <a:pPr/>
              <a:t>14</a:t>
            </a:fld>
            <a:endParaRPr lang="it-IT"/>
          </a:p>
        </p:txBody>
      </p:sp>
    </p:spTree>
    <p:extLst>
      <p:ext uri="{BB962C8B-B14F-4D97-AF65-F5344CB8AC3E}">
        <p14:creationId xmlns:p14="http://schemas.microsoft.com/office/powerpoint/2010/main" val="26707718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079750" y="946150"/>
            <a:ext cx="4533900" cy="2551113"/>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CC4E800-A4FE-47A8-B60B-03E3A86A9FFD}" type="slidenum">
              <a:rPr lang="it-IT" smtClean="0"/>
              <a:pPr/>
              <a:t>15</a:t>
            </a:fld>
            <a:endParaRPr lang="it-IT"/>
          </a:p>
        </p:txBody>
      </p:sp>
    </p:spTree>
    <p:extLst>
      <p:ext uri="{BB962C8B-B14F-4D97-AF65-F5344CB8AC3E}">
        <p14:creationId xmlns:p14="http://schemas.microsoft.com/office/powerpoint/2010/main" val="8149366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079750" y="946150"/>
            <a:ext cx="4533900" cy="2551113"/>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CC4E800-A4FE-47A8-B60B-03E3A86A9FFD}" type="slidenum">
              <a:rPr lang="it-IT" smtClean="0"/>
              <a:pPr/>
              <a:t>16</a:t>
            </a:fld>
            <a:endParaRPr lang="it-IT"/>
          </a:p>
        </p:txBody>
      </p:sp>
    </p:spTree>
    <p:extLst>
      <p:ext uri="{BB962C8B-B14F-4D97-AF65-F5344CB8AC3E}">
        <p14:creationId xmlns:p14="http://schemas.microsoft.com/office/powerpoint/2010/main" val="42638591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079750" y="946150"/>
            <a:ext cx="4533900" cy="2551113"/>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CC4E800-A4FE-47A8-B60B-03E3A86A9FFD}" type="slidenum">
              <a:rPr lang="it-IT" smtClean="0"/>
              <a:pPr/>
              <a:t>17</a:t>
            </a:fld>
            <a:endParaRPr lang="it-IT"/>
          </a:p>
        </p:txBody>
      </p:sp>
    </p:spTree>
    <p:extLst>
      <p:ext uri="{BB962C8B-B14F-4D97-AF65-F5344CB8AC3E}">
        <p14:creationId xmlns:p14="http://schemas.microsoft.com/office/powerpoint/2010/main" val="30168771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079750" y="946150"/>
            <a:ext cx="4533900" cy="2551113"/>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CC4E800-A4FE-47A8-B60B-03E3A86A9FFD}" type="slidenum">
              <a:rPr lang="it-IT" smtClean="0"/>
              <a:t>18</a:t>
            </a:fld>
            <a:endParaRPr 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079750" y="946150"/>
            <a:ext cx="4533900" cy="2551113"/>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DCC4E800-A4FE-47A8-B60B-03E3A86A9FFD}" type="slidenum">
              <a:rPr lang="it-IT" smtClean="0"/>
              <a:t>19</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079750" y="946150"/>
            <a:ext cx="4533900" cy="2551113"/>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DCC4E800-A4FE-47A8-B60B-03E3A86A9FFD}" type="slidenum">
              <a:rPr lang="it-IT" smtClean="0"/>
              <a:t>2</a:t>
            </a:fld>
            <a:endParaRPr 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079750" y="946150"/>
            <a:ext cx="4533900" cy="2551113"/>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CC4E800-A4FE-47A8-B60B-03E3A86A9FFD}" type="slidenum">
              <a:rPr lang="it-IT" smtClean="0"/>
              <a:t>20</a:t>
            </a:fld>
            <a:endParaRPr 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079750" y="946150"/>
            <a:ext cx="4533900" cy="2551113"/>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DCC4E800-A4FE-47A8-B60B-03E3A86A9FFD}" type="slidenum">
              <a:rPr lang="it-IT" smtClean="0"/>
              <a:t>21</a:t>
            </a:fld>
            <a:endParaRPr 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079750" y="946150"/>
            <a:ext cx="4533900" cy="2551113"/>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CC4E800-A4FE-47A8-B60B-03E3A86A9FFD}" type="slidenum">
              <a:rPr lang="it-IT" smtClean="0"/>
              <a:t>22</a:t>
            </a:fld>
            <a:endParaRPr 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079750" y="946150"/>
            <a:ext cx="4533900" cy="2551113"/>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DCC4E800-A4FE-47A8-B60B-03E3A86A9FFD}" type="slidenum">
              <a:rPr lang="it-IT" smtClean="0"/>
              <a:t>23</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079750" y="946150"/>
            <a:ext cx="4533900" cy="2551113"/>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CC4E800-A4FE-47A8-B60B-03E3A86A9FFD}" type="slidenum">
              <a:rPr lang="it-IT" smtClean="0"/>
              <a:pPr/>
              <a:t>3</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079750" y="946150"/>
            <a:ext cx="4533900" cy="2551113"/>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CC4E800-A4FE-47A8-B60B-03E3A86A9FFD}" type="slidenum">
              <a:rPr lang="it-IT" smtClean="0"/>
              <a:pPr/>
              <a:t>4</a:t>
            </a:fld>
            <a:endParaRPr lang="it-IT"/>
          </a:p>
        </p:txBody>
      </p:sp>
    </p:spTree>
    <p:extLst>
      <p:ext uri="{BB962C8B-B14F-4D97-AF65-F5344CB8AC3E}">
        <p14:creationId xmlns:p14="http://schemas.microsoft.com/office/powerpoint/2010/main" val="3619943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PlaceHolder 1"/>
          <p:cNvSpPr>
            <a:spLocks noGrp="1" noRot="1" noChangeAspect="1"/>
          </p:cNvSpPr>
          <p:nvPr>
            <p:ph type="sldImg"/>
          </p:nvPr>
        </p:nvSpPr>
        <p:spPr>
          <a:xfrm>
            <a:off x="3082925" y="946150"/>
            <a:ext cx="4519613" cy="2543175"/>
          </a:xfrm>
          <a:prstGeom prst="rect">
            <a:avLst/>
          </a:prstGeom>
          <a:ln w="0">
            <a:noFill/>
          </a:ln>
        </p:spPr>
      </p:sp>
      <p:sp>
        <p:nvSpPr>
          <p:cNvPr id="193" name="PlaceHolder 2"/>
          <p:cNvSpPr>
            <a:spLocks noGrp="1"/>
          </p:cNvSpPr>
          <p:nvPr>
            <p:ph type="body"/>
          </p:nvPr>
        </p:nvSpPr>
        <p:spPr>
          <a:xfrm>
            <a:off x="1069920" y="3639960"/>
            <a:ext cx="8545320" cy="2970000"/>
          </a:xfrm>
          <a:prstGeom prst="rect">
            <a:avLst/>
          </a:prstGeom>
          <a:noFill/>
          <a:ln w="0">
            <a:noFill/>
          </a:ln>
        </p:spPr>
        <p:txBody>
          <a:bodyPr lIns="0" tIns="0" rIns="0" bIns="0" anchor="t">
            <a:noAutofit/>
          </a:bodyPr>
          <a:lstStyle/>
          <a:p>
            <a:endParaRPr lang="it-IT" sz="2000" b="0" strike="noStrike" spc="-1">
              <a:latin typeface="Arial" panose="020B0604020202020204"/>
            </a:endParaRPr>
          </a:p>
        </p:txBody>
      </p:sp>
      <p:sp>
        <p:nvSpPr>
          <p:cNvPr id="194" name="CustomShape 3"/>
          <p:cNvSpPr/>
          <p:nvPr/>
        </p:nvSpPr>
        <p:spPr>
          <a:xfrm>
            <a:off x="6058080" y="7183440"/>
            <a:ext cx="4624200" cy="37116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b">
            <a:noAutofit/>
          </a:bodyPr>
          <a:lstStyle/>
          <a:p>
            <a:pPr algn="r">
              <a:lnSpc>
                <a:spcPct val="100000"/>
              </a:lnSpc>
              <a:buNone/>
            </a:pPr>
            <a:fld id="{7F765F9E-3E7F-4043-995B-DBC5219AEE95}" type="slidenum">
              <a:rPr lang="it-IT" sz="1200" b="0" strike="noStrike" spc="-1">
                <a:solidFill>
                  <a:srgbClr val="000000"/>
                </a:solidFill>
                <a:latin typeface="Times New Roman" panose="02020603050405020304"/>
                <a:ea typeface="+mn-ea"/>
              </a:rPr>
              <a:t>5</a:t>
            </a:fld>
            <a:endParaRPr lang="it-IT" sz="1200" b="0" strike="noStrike" spc="-1">
              <a:latin typeface="Arial" panose="020B0604020202020204"/>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PlaceHolder 1"/>
          <p:cNvSpPr>
            <a:spLocks noGrp="1" noRot="1" noChangeAspect="1"/>
          </p:cNvSpPr>
          <p:nvPr>
            <p:ph type="sldImg"/>
          </p:nvPr>
        </p:nvSpPr>
        <p:spPr>
          <a:xfrm>
            <a:off x="3082925" y="946150"/>
            <a:ext cx="4519613" cy="2543175"/>
          </a:xfrm>
          <a:prstGeom prst="rect">
            <a:avLst/>
          </a:prstGeom>
          <a:ln w="0">
            <a:noFill/>
          </a:ln>
        </p:spPr>
      </p:sp>
      <p:sp>
        <p:nvSpPr>
          <p:cNvPr id="193" name="PlaceHolder 2"/>
          <p:cNvSpPr>
            <a:spLocks noGrp="1"/>
          </p:cNvSpPr>
          <p:nvPr>
            <p:ph type="body"/>
          </p:nvPr>
        </p:nvSpPr>
        <p:spPr>
          <a:xfrm>
            <a:off x="1069920" y="3639960"/>
            <a:ext cx="8545320" cy="2970000"/>
          </a:xfrm>
          <a:prstGeom prst="rect">
            <a:avLst/>
          </a:prstGeom>
          <a:noFill/>
          <a:ln w="0">
            <a:noFill/>
          </a:ln>
        </p:spPr>
        <p:txBody>
          <a:bodyPr lIns="0" tIns="0" rIns="0" bIns="0" anchor="t">
            <a:noAutofit/>
          </a:bodyPr>
          <a:lstStyle/>
          <a:p>
            <a:endParaRPr lang="it-IT" sz="2000" b="0" strike="noStrike" spc="-1">
              <a:latin typeface="Arial" panose="020B0604020202020204"/>
            </a:endParaRPr>
          </a:p>
        </p:txBody>
      </p:sp>
      <p:sp>
        <p:nvSpPr>
          <p:cNvPr id="194" name="CustomShape 3"/>
          <p:cNvSpPr/>
          <p:nvPr/>
        </p:nvSpPr>
        <p:spPr>
          <a:xfrm>
            <a:off x="6058080" y="7183440"/>
            <a:ext cx="4624200" cy="37116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b">
            <a:noAutofit/>
          </a:bodyPr>
          <a:lstStyle/>
          <a:p>
            <a:pPr algn="r">
              <a:lnSpc>
                <a:spcPct val="100000"/>
              </a:lnSpc>
              <a:buNone/>
            </a:pPr>
            <a:fld id="{7F765F9E-3E7F-4043-995B-DBC5219AEE95}" type="slidenum">
              <a:rPr lang="it-IT" sz="1200" b="0" strike="noStrike" spc="-1">
                <a:solidFill>
                  <a:srgbClr val="000000"/>
                </a:solidFill>
                <a:latin typeface="Times New Roman" panose="02020603050405020304"/>
                <a:ea typeface="+mn-ea"/>
              </a:rPr>
              <a:t>6</a:t>
            </a:fld>
            <a:endParaRPr lang="it-IT" sz="1200" b="0" strike="noStrike" spc="-1">
              <a:latin typeface="Arial" panose="020B0604020202020204"/>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PlaceHolder 1"/>
          <p:cNvSpPr>
            <a:spLocks noGrp="1" noRot="1" noChangeAspect="1"/>
          </p:cNvSpPr>
          <p:nvPr>
            <p:ph type="sldImg"/>
          </p:nvPr>
        </p:nvSpPr>
        <p:spPr>
          <a:xfrm>
            <a:off x="3082925" y="946150"/>
            <a:ext cx="4519613" cy="2543175"/>
          </a:xfrm>
          <a:prstGeom prst="rect">
            <a:avLst/>
          </a:prstGeom>
          <a:ln w="0">
            <a:noFill/>
          </a:ln>
        </p:spPr>
      </p:sp>
      <p:sp>
        <p:nvSpPr>
          <p:cNvPr id="193" name="PlaceHolder 2"/>
          <p:cNvSpPr>
            <a:spLocks noGrp="1"/>
          </p:cNvSpPr>
          <p:nvPr>
            <p:ph type="body"/>
          </p:nvPr>
        </p:nvSpPr>
        <p:spPr>
          <a:xfrm>
            <a:off x="1069920" y="3639960"/>
            <a:ext cx="8545320" cy="2970000"/>
          </a:xfrm>
          <a:prstGeom prst="rect">
            <a:avLst/>
          </a:prstGeom>
          <a:noFill/>
          <a:ln w="0">
            <a:noFill/>
          </a:ln>
        </p:spPr>
        <p:txBody>
          <a:bodyPr lIns="0" tIns="0" rIns="0" bIns="0" anchor="t">
            <a:noAutofit/>
          </a:bodyPr>
          <a:lstStyle/>
          <a:p>
            <a:endParaRPr lang="it-IT" sz="2000" b="0" strike="noStrike" spc="-1">
              <a:latin typeface="Arial" panose="020B0604020202020204"/>
            </a:endParaRPr>
          </a:p>
        </p:txBody>
      </p:sp>
      <p:sp>
        <p:nvSpPr>
          <p:cNvPr id="194" name="CustomShape 3"/>
          <p:cNvSpPr/>
          <p:nvPr/>
        </p:nvSpPr>
        <p:spPr>
          <a:xfrm>
            <a:off x="6058080" y="7183440"/>
            <a:ext cx="4624200" cy="37116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b">
            <a:noAutofit/>
          </a:bodyPr>
          <a:lstStyle/>
          <a:p>
            <a:pPr algn="r">
              <a:lnSpc>
                <a:spcPct val="100000"/>
              </a:lnSpc>
              <a:buNone/>
            </a:pPr>
            <a:fld id="{7F765F9E-3E7F-4043-995B-DBC5219AEE95}" type="slidenum">
              <a:rPr lang="it-IT" sz="1200" b="0" strike="noStrike" spc="-1">
                <a:solidFill>
                  <a:srgbClr val="000000"/>
                </a:solidFill>
                <a:latin typeface="Times New Roman" panose="02020603050405020304"/>
                <a:ea typeface="+mn-ea"/>
              </a:rPr>
              <a:t>7</a:t>
            </a:fld>
            <a:endParaRPr lang="it-IT" sz="1200" b="0" strike="noStrike" spc="-1">
              <a:latin typeface="Arial" panose="020B0604020202020204"/>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PlaceHolder 1"/>
          <p:cNvSpPr>
            <a:spLocks noGrp="1" noRot="1" noChangeAspect="1"/>
          </p:cNvSpPr>
          <p:nvPr>
            <p:ph type="sldImg"/>
          </p:nvPr>
        </p:nvSpPr>
        <p:spPr>
          <a:xfrm>
            <a:off x="3082925" y="946150"/>
            <a:ext cx="4519613" cy="2543175"/>
          </a:xfrm>
          <a:prstGeom prst="rect">
            <a:avLst/>
          </a:prstGeom>
          <a:ln w="0">
            <a:noFill/>
          </a:ln>
        </p:spPr>
      </p:sp>
      <p:sp>
        <p:nvSpPr>
          <p:cNvPr id="193" name="PlaceHolder 2"/>
          <p:cNvSpPr>
            <a:spLocks noGrp="1"/>
          </p:cNvSpPr>
          <p:nvPr>
            <p:ph type="body"/>
          </p:nvPr>
        </p:nvSpPr>
        <p:spPr>
          <a:xfrm>
            <a:off x="1069920" y="3639960"/>
            <a:ext cx="8545320" cy="2970000"/>
          </a:xfrm>
          <a:prstGeom prst="rect">
            <a:avLst/>
          </a:prstGeom>
          <a:noFill/>
          <a:ln w="0">
            <a:noFill/>
          </a:ln>
        </p:spPr>
        <p:txBody>
          <a:bodyPr lIns="0" tIns="0" rIns="0" bIns="0" anchor="t">
            <a:noAutofit/>
          </a:bodyPr>
          <a:lstStyle/>
          <a:p>
            <a:endParaRPr lang="it-IT" sz="2000" b="0" strike="noStrike" spc="-1">
              <a:latin typeface="Arial" panose="020B0604020202020204"/>
            </a:endParaRPr>
          </a:p>
        </p:txBody>
      </p:sp>
      <p:sp>
        <p:nvSpPr>
          <p:cNvPr id="194" name="CustomShape 3"/>
          <p:cNvSpPr/>
          <p:nvPr/>
        </p:nvSpPr>
        <p:spPr>
          <a:xfrm>
            <a:off x="6058080" y="7183440"/>
            <a:ext cx="4624200" cy="37116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b">
            <a:noAutofit/>
          </a:bodyPr>
          <a:lstStyle/>
          <a:p>
            <a:pPr algn="r">
              <a:lnSpc>
                <a:spcPct val="100000"/>
              </a:lnSpc>
              <a:buNone/>
            </a:pPr>
            <a:fld id="{7F765F9E-3E7F-4043-995B-DBC5219AEE95}" type="slidenum">
              <a:rPr lang="it-IT" sz="1200" b="0" strike="noStrike" spc="-1">
                <a:solidFill>
                  <a:srgbClr val="000000"/>
                </a:solidFill>
                <a:latin typeface="Times New Roman" panose="02020603050405020304"/>
                <a:ea typeface="+mn-ea"/>
              </a:rPr>
              <a:t>8</a:t>
            </a:fld>
            <a:endParaRPr lang="it-IT" sz="1200" b="0" strike="noStrike" spc="-1">
              <a:latin typeface="Arial" panose="020B0604020202020204"/>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079750" y="946150"/>
            <a:ext cx="4533900" cy="2551113"/>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CC4E800-A4FE-47A8-B60B-03E3A86A9FFD}" type="slidenum">
              <a:rPr lang="it-IT" smtClean="0"/>
              <a:pPr/>
              <a:t>9</a:t>
            </a:fld>
            <a:endParaRPr lang="it-IT"/>
          </a:p>
        </p:txBody>
      </p:sp>
    </p:spTree>
    <p:extLst>
      <p:ext uri="{BB962C8B-B14F-4D97-AF65-F5344CB8AC3E}">
        <p14:creationId xmlns:p14="http://schemas.microsoft.com/office/powerpoint/2010/main" val="39183082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80567" y="1237717"/>
            <a:ext cx="10083404" cy="2632992"/>
          </a:xfrm>
        </p:spPr>
        <p:txBody>
          <a:bodyPr anchor="b"/>
          <a:lstStyle>
            <a:lvl1pPr algn="ctr">
              <a:defRPr sz="6615"/>
            </a:lvl1pPr>
          </a:lstStyle>
          <a:p>
            <a:r>
              <a:rPr lang="it-IT"/>
              <a:t>Fare clic per modificare lo stile del titolo dello schema</a:t>
            </a:r>
            <a:endParaRPr lang="en-US" dirty="0"/>
          </a:p>
        </p:txBody>
      </p:sp>
      <p:sp>
        <p:nvSpPr>
          <p:cNvPr id="3" name="Subtitle 2"/>
          <p:cNvSpPr>
            <a:spLocks noGrp="1"/>
          </p:cNvSpPr>
          <p:nvPr>
            <p:ph type="subTitle" idx="1" hasCustomPrompt="1"/>
          </p:nvPr>
        </p:nvSpPr>
        <p:spPr>
          <a:xfrm>
            <a:off x="1680567" y="3972247"/>
            <a:ext cx="10083404" cy="1825938"/>
          </a:xfrm>
        </p:spPr>
        <p:txBody>
          <a:bodyPr/>
          <a:lstStyle>
            <a:lvl1pPr marL="0" indent="0" algn="ctr">
              <a:buNone/>
              <a:defRPr sz="2645"/>
            </a:lvl1pPr>
            <a:lvl2pPr marL="504190" indent="0" algn="ctr">
              <a:buNone/>
              <a:defRPr sz="2205"/>
            </a:lvl2pPr>
            <a:lvl3pPr marL="1008380" indent="0" algn="ctr">
              <a:buNone/>
              <a:defRPr sz="1985"/>
            </a:lvl3pPr>
            <a:lvl4pPr marL="1512570" indent="0" algn="ctr">
              <a:buNone/>
              <a:defRPr sz="1765"/>
            </a:lvl4pPr>
            <a:lvl5pPr marL="2016760" indent="0" algn="ctr">
              <a:buNone/>
              <a:defRPr sz="1765"/>
            </a:lvl5pPr>
            <a:lvl6pPr marL="2520950" indent="0" algn="ctr">
              <a:buNone/>
              <a:defRPr sz="1765"/>
            </a:lvl6pPr>
            <a:lvl7pPr marL="3025140" indent="0" algn="ctr">
              <a:buNone/>
              <a:defRPr sz="1765"/>
            </a:lvl7pPr>
            <a:lvl8pPr marL="3529330" indent="0" algn="ctr">
              <a:buNone/>
              <a:defRPr sz="1765"/>
            </a:lvl8pPr>
            <a:lvl9pPr marL="4033520" indent="0" algn="ctr">
              <a:buNone/>
              <a:defRPr sz="1765"/>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4/1/2023</a:t>
            </a:fld>
            <a:endParaRPr lang="en-US"/>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6F15528-21DE-4FAA-801E-634DDDAF4B2B}" type="slidenum">
              <a:rPr lang="it-IT" smtClean="0"/>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hasCustomPrompt="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4/1/2023</a:t>
            </a:fld>
            <a:endParaRPr lang="en-US"/>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6F15528-21DE-4FAA-801E-634DDDAF4B2B}"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9621247" y="402652"/>
            <a:ext cx="2898979" cy="6409166"/>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hasCustomPrompt="1"/>
          </p:nvPr>
        </p:nvSpPr>
        <p:spPr>
          <a:xfrm>
            <a:off x="924312" y="402652"/>
            <a:ext cx="8528879" cy="6409166"/>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4/1/2023</a:t>
            </a:fld>
            <a:endParaRPr lang="en-US"/>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6F15528-21DE-4FAA-801E-634DDDAF4B2B}" type="slidenum">
              <a:rPr lang="it-IT" smtClean="0"/>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it-IT"/>
              <a:t>Fare clic per modificare lo stile del titolo dello schema</a:t>
            </a:r>
            <a:endParaRPr lang="en-US" dirty="0"/>
          </a:p>
        </p:txBody>
      </p:sp>
      <p:sp>
        <p:nvSpPr>
          <p:cNvPr id="3" name="Content Placeholder 2"/>
          <p:cNvSpPr>
            <a:spLocks noGrp="1"/>
          </p:cNvSpPr>
          <p:nvPr>
            <p:ph idx="1" hasCustomPrompt="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4/1/2023</a:t>
            </a:fld>
            <a:endParaRPr lang="en-US"/>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6F15528-21DE-4FAA-801E-634DDDAF4B2B}"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7310" y="1885462"/>
            <a:ext cx="11595914" cy="3145935"/>
          </a:xfrm>
        </p:spPr>
        <p:txBody>
          <a:bodyPr anchor="b"/>
          <a:lstStyle>
            <a:lvl1pPr>
              <a:defRPr sz="6615"/>
            </a:lvl1pPr>
          </a:lstStyle>
          <a:p>
            <a:r>
              <a:rPr lang="it-IT"/>
              <a:t>Fare clic per modificare lo stile del titolo dello schema</a:t>
            </a:r>
            <a:endParaRPr lang="en-US" dirty="0"/>
          </a:p>
        </p:txBody>
      </p:sp>
      <p:sp>
        <p:nvSpPr>
          <p:cNvPr id="3" name="Text Placeholder 2"/>
          <p:cNvSpPr>
            <a:spLocks noGrp="1"/>
          </p:cNvSpPr>
          <p:nvPr>
            <p:ph type="body" idx="1" hasCustomPrompt="1"/>
          </p:nvPr>
        </p:nvSpPr>
        <p:spPr>
          <a:xfrm>
            <a:off x="917310" y="5061158"/>
            <a:ext cx="11595914" cy="1654373"/>
          </a:xfrm>
        </p:spPr>
        <p:txBody>
          <a:bodyPr/>
          <a:lstStyle>
            <a:lvl1pPr marL="0" indent="0">
              <a:buNone/>
              <a:defRPr sz="2645">
                <a:solidFill>
                  <a:schemeClr val="tx1">
                    <a:tint val="75000"/>
                  </a:schemeClr>
                </a:solidFill>
              </a:defRPr>
            </a:lvl1pPr>
            <a:lvl2pPr marL="504190" indent="0">
              <a:buNone/>
              <a:defRPr sz="2205">
                <a:solidFill>
                  <a:schemeClr val="tx1">
                    <a:tint val="75000"/>
                  </a:schemeClr>
                </a:solidFill>
              </a:defRPr>
            </a:lvl2pPr>
            <a:lvl3pPr marL="1008380" indent="0">
              <a:buNone/>
              <a:defRPr sz="1985">
                <a:solidFill>
                  <a:schemeClr val="tx1">
                    <a:tint val="75000"/>
                  </a:schemeClr>
                </a:solidFill>
              </a:defRPr>
            </a:lvl3pPr>
            <a:lvl4pPr marL="1512570" indent="0">
              <a:buNone/>
              <a:defRPr sz="1765">
                <a:solidFill>
                  <a:schemeClr val="tx1">
                    <a:tint val="75000"/>
                  </a:schemeClr>
                </a:solidFill>
              </a:defRPr>
            </a:lvl4pPr>
            <a:lvl5pPr marL="2016760" indent="0">
              <a:buNone/>
              <a:defRPr sz="1765">
                <a:solidFill>
                  <a:schemeClr val="tx1">
                    <a:tint val="75000"/>
                  </a:schemeClr>
                </a:solidFill>
              </a:defRPr>
            </a:lvl5pPr>
            <a:lvl6pPr marL="2520950" indent="0">
              <a:buNone/>
              <a:defRPr sz="1765">
                <a:solidFill>
                  <a:schemeClr val="tx1">
                    <a:tint val="75000"/>
                  </a:schemeClr>
                </a:solidFill>
              </a:defRPr>
            </a:lvl6pPr>
            <a:lvl7pPr marL="3025140" indent="0">
              <a:buNone/>
              <a:defRPr sz="1765">
                <a:solidFill>
                  <a:schemeClr val="tx1">
                    <a:tint val="75000"/>
                  </a:schemeClr>
                </a:solidFill>
              </a:defRPr>
            </a:lvl7pPr>
            <a:lvl8pPr marL="3529330" indent="0">
              <a:buNone/>
              <a:defRPr sz="1765">
                <a:solidFill>
                  <a:schemeClr val="tx1">
                    <a:tint val="75000"/>
                  </a:schemeClr>
                </a:solidFill>
              </a:defRPr>
            </a:lvl8pPr>
            <a:lvl9pPr marL="4033520" indent="0">
              <a:buNone/>
              <a:defRPr sz="1765">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1D8BD707-D9CF-40AE-B4C6-C98DA3205C09}" type="datetimeFigureOut">
              <a:rPr lang="en-US" smtClean="0"/>
              <a:t>4/1/2023</a:t>
            </a:fld>
            <a:endParaRPr lang="en-US"/>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6F15528-21DE-4FAA-801E-634DDDAF4B2B}" type="slidenum">
              <a:rPr lang="it-IT" smtClean="0"/>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hasCustomPrompt="1"/>
          </p:nvPr>
        </p:nvSpPr>
        <p:spPr>
          <a:xfrm>
            <a:off x="924312" y="2013259"/>
            <a:ext cx="5713929" cy="479855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hasCustomPrompt="1"/>
          </p:nvPr>
        </p:nvSpPr>
        <p:spPr>
          <a:xfrm>
            <a:off x="6806297" y="2013259"/>
            <a:ext cx="5713929" cy="479855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4/1/2023</a:t>
            </a:fld>
            <a:endParaRPr lang="en-US"/>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6F15528-21DE-4FAA-801E-634DDDAF4B2B}"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26063" y="402652"/>
            <a:ext cx="11595914" cy="1461801"/>
          </a:xfrm>
        </p:spPr>
        <p:txBody>
          <a:bodyPr/>
          <a:lstStyle/>
          <a:p>
            <a:r>
              <a:rPr lang="it-IT"/>
              <a:t>Fare clic per modificare lo stile del titolo dello schema</a:t>
            </a:r>
            <a:endParaRPr lang="en-US" dirty="0"/>
          </a:p>
        </p:txBody>
      </p:sp>
      <p:sp>
        <p:nvSpPr>
          <p:cNvPr id="3" name="Text Placeholder 2"/>
          <p:cNvSpPr>
            <a:spLocks noGrp="1"/>
          </p:cNvSpPr>
          <p:nvPr>
            <p:ph type="body" idx="1" hasCustomPrompt="1"/>
          </p:nvPr>
        </p:nvSpPr>
        <p:spPr>
          <a:xfrm>
            <a:off x="926064" y="1853949"/>
            <a:ext cx="5687669" cy="908592"/>
          </a:xfrm>
        </p:spPr>
        <p:txBody>
          <a:bodyPr anchor="b"/>
          <a:lstStyle>
            <a:lvl1pPr marL="0" indent="0">
              <a:buNone/>
              <a:defRPr sz="2645" b="1"/>
            </a:lvl1pPr>
            <a:lvl2pPr marL="504190" indent="0">
              <a:buNone/>
              <a:defRPr sz="2205" b="1"/>
            </a:lvl2pPr>
            <a:lvl3pPr marL="1008380" indent="0">
              <a:buNone/>
              <a:defRPr sz="1985" b="1"/>
            </a:lvl3pPr>
            <a:lvl4pPr marL="1512570" indent="0">
              <a:buNone/>
              <a:defRPr sz="1765" b="1"/>
            </a:lvl4pPr>
            <a:lvl5pPr marL="2016760" indent="0">
              <a:buNone/>
              <a:defRPr sz="1765" b="1"/>
            </a:lvl5pPr>
            <a:lvl6pPr marL="2520950" indent="0">
              <a:buNone/>
              <a:defRPr sz="1765" b="1"/>
            </a:lvl6pPr>
            <a:lvl7pPr marL="3025140" indent="0">
              <a:buNone/>
              <a:defRPr sz="1765" b="1"/>
            </a:lvl7pPr>
            <a:lvl8pPr marL="3529330" indent="0">
              <a:buNone/>
              <a:defRPr sz="1765" b="1"/>
            </a:lvl8pPr>
            <a:lvl9pPr marL="4033520" indent="0">
              <a:buNone/>
              <a:defRPr sz="1765" b="1"/>
            </a:lvl9pPr>
          </a:lstStyle>
          <a:p>
            <a:pPr lvl="0"/>
            <a:r>
              <a:rPr lang="it-IT"/>
              <a:t>Fare clic per modificare gli stili del testo dello schema</a:t>
            </a:r>
          </a:p>
        </p:txBody>
      </p:sp>
      <p:sp>
        <p:nvSpPr>
          <p:cNvPr id="4" name="Content Placeholder 3"/>
          <p:cNvSpPr>
            <a:spLocks noGrp="1"/>
          </p:cNvSpPr>
          <p:nvPr>
            <p:ph sz="half" idx="2" hasCustomPrompt="1"/>
          </p:nvPr>
        </p:nvSpPr>
        <p:spPr>
          <a:xfrm>
            <a:off x="926064" y="2762541"/>
            <a:ext cx="5687669" cy="406328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hasCustomPrompt="1"/>
          </p:nvPr>
        </p:nvSpPr>
        <p:spPr>
          <a:xfrm>
            <a:off x="6806297" y="1853949"/>
            <a:ext cx="5715680" cy="908592"/>
          </a:xfrm>
        </p:spPr>
        <p:txBody>
          <a:bodyPr anchor="b"/>
          <a:lstStyle>
            <a:lvl1pPr marL="0" indent="0">
              <a:buNone/>
              <a:defRPr sz="2645" b="1"/>
            </a:lvl1pPr>
            <a:lvl2pPr marL="504190" indent="0">
              <a:buNone/>
              <a:defRPr sz="2205" b="1"/>
            </a:lvl2pPr>
            <a:lvl3pPr marL="1008380" indent="0">
              <a:buNone/>
              <a:defRPr sz="1985" b="1"/>
            </a:lvl3pPr>
            <a:lvl4pPr marL="1512570" indent="0">
              <a:buNone/>
              <a:defRPr sz="1765" b="1"/>
            </a:lvl4pPr>
            <a:lvl5pPr marL="2016760" indent="0">
              <a:buNone/>
              <a:defRPr sz="1765" b="1"/>
            </a:lvl5pPr>
            <a:lvl6pPr marL="2520950" indent="0">
              <a:buNone/>
              <a:defRPr sz="1765" b="1"/>
            </a:lvl6pPr>
            <a:lvl7pPr marL="3025140" indent="0">
              <a:buNone/>
              <a:defRPr sz="1765" b="1"/>
            </a:lvl7pPr>
            <a:lvl8pPr marL="3529330" indent="0">
              <a:buNone/>
              <a:defRPr sz="1765" b="1"/>
            </a:lvl8pPr>
            <a:lvl9pPr marL="4033520" indent="0">
              <a:buNone/>
              <a:defRPr sz="1765" b="1"/>
            </a:lvl9pPr>
          </a:lstStyle>
          <a:p>
            <a:pPr lvl="0"/>
            <a:r>
              <a:rPr lang="it-IT"/>
              <a:t>Fare clic per modificare gli stili del testo dello schema</a:t>
            </a:r>
          </a:p>
        </p:txBody>
      </p:sp>
      <p:sp>
        <p:nvSpPr>
          <p:cNvPr id="6" name="Content Placeholder 5"/>
          <p:cNvSpPr>
            <a:spLocks noGrp="1"/>
          </p:cNvSpPr>
          <p:nvPr>
            <p:ph sz="quarter" idx="4" hasCustomPrompt="1"/>
          </p:nvPr>
        </p:nvSpPr>
        <p:spPr>
          <a:xfrm>
            <a:off x="6806297" y="2762541"/>
            <a:ext cx="5715680" cy="406328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t>4/1/2023</a:t>
            </a:fld>
            <a:endParaRPr lang="en-US"/>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6F15528-21DE-4FAA-801E-634DDDAF4B2B}"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t>4/1/2023</a:t>
            </a:fld>
            <a:endParaRPr lang="en-US"/>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6F15528-21DE-4FAA-801E-634DDDAF4B2B}"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4/1/2023</a:t>
            </a:fld>
            <a:endParaRPr lang="en-US"/>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6F15528-21DE-4FAA-801E-634DDDAF4B2B}"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26064" y="504190"/>
            <a:ext cx="4336213" cy="1764665"/>
          </a:xfrm>
        </p:spPr>
        <p:txBody>
          <a:bodyPr anchor="b"/>
          <a:lstStyle>
            <a:lvl1pPr>
              <a:defRPr sz="3530"/>
            </a:lvl1pPr>
          </a:lstStyle>
          <a:p>
            <a:r>
              <a:rPr lang="it-IT"/>
              <a:t>Fare clic per modificare lo stile del titolo dello schema</a:t>
            </a:r>
            <a:endParaRPr lang="en-US" dirty="0"/>
          </a:p>
        </p:txBody>
      </p:sp>
      <p:sp>
        <p:nvSpPr>
          <p:cNvPr id="3" name="Content Placeholder 2"/>
          <p:cNvSpPr>
            <a:spLocks noGrp="1"/>
          </p:cNvSpPr>
          <p:nvPr>
            <p:ph idx="1" hasCustomPrompt="1"/>
          </p:nvPr>
        </p:nvSpPr>
        <p:spPr>
          <a:xfrm>
            <a:off x="5715680" y="1088911"/>
            <a:ext cx="6806297" cy="5374525"/>
          </a:xfrm>
        </p:spPr>
        <p:txBody>
          <a:bodyPr/>
          <a:lstStyle>
            <a:lvl1pPr>
              <a:defRPr sz="3530"/>
            </a:lvl1pPr>
            <a:lvl2pPr>
              <a:defRPr sz="3090"/>
            </a:lvl2pPr>
            <a:lvl3pPr>
              <a:defRPr sz="2645"/>
            </a:lvl3pPr>
            <a:lvl4pPr>
              <a:defRPr sz="2205"/>
            </a:lvl4pPr>
            <a:lvl5pPr>
              <a:defRPr sz="2205"/>
            </a:lvl5pPr>
            <a:lvl6pPr>
              <a:defRPr sz="2205"/>
            </a:lvl6pPr>
            <a:lvl7pPr>
              <a:defRPr sz="2205"/>
            </a:lvl7pPr>
            <a:lvl8pPr>
              <a:defRPr sz="2205"/>
            </a:lvl8pPr>
            <a:lvl9pPr>
              <a:defRPr sz="2205"/>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hasCustomPrompt="1"/>
          </p:nvPr>
        </p:nvSpPr>
        <p:spPr>
          <a:xfrm>
            <a:off x="926064" y="2268855"/>
            <a:ext cx="4336213" cy="4203335"/>
          </a:xfrm>
        </p:spPr>
        <p:txBody>
          <a:bodyPr/>
          <a:lstStyle>
            <a:lvl1pPr marL="0" indent="0">
              <a:buNone/>
              <a:defRPr sz="1765"/>
            </a:lvl1pPr>
            <a:lvl2pPr marL="504190" indent="0">
              <a:buNone/>
              <a:defRPr sz="1545"/>
            </a:lvl2pPr>
            <a:lvl3pPr marL="1008380" indent="0">
              <a:buNone/>
              <a:defRPr sz="1325"/>
            </a:lvl3pPr>
            <a:lvl4pPr marL="1512570" indent="0">
              <a:buNone/>
              <a:defRPr sz="1105"/>
            </a:lvl4pPr>
            <a:lvl5pPr marL="2016760" indent="0">
              <a:buNone/>
              <a:defRPr sz="1105"/>
            </a:lvl5pPr>
            <a:lvl6pPr marL="2520950" indent="0">
              <a:buNone/>
              <a:defRPr sz="1105"/>
            </a:lvl6pPr>
            <a:lvl7pPr marL="3025140" indent="0">
              <a:buNone/>
              <a:defRPr sz="1105"/>
            </a:lvl7pPr>
            <a:lvl8pPr marL="3529330" indent="0">
              <a:buNone/>
              <a:defRPr sz="1105"/>
            </a:lvl8pPr>
            <a:lvl9pPr marL="4033520" indent="0">
              <a:buNone/>
              <a:defRPr sz="1105"/>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D8BD707-D9CF-40AE-B4C6-C98DA3205C09}" type="datetimeFigureOut">
              <a:rPr lang="en-US" smtClean="0"/>
              <a:t>4/1/2023</a:t>
            </a:fld>
            <a:endParaRPr lang="en-US"/>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6F15528-21DE-4FAA-801E-634DDDAF4B2B}"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26064" y="504190"/>
            <a:ext cx="4336213" cy="1764665"/>
          </a:xfrm>
        </p:spPr>
        <p:txBody>
          <a:bodyPr anchor="b"/>
          <a:lstStyle>
            <a:lvl1pPr>
              <a:defRPr sz="3530"/>
            </a:lvl1pPr>
          </a:lstStyle>
          <a:p>
            <a:r>
              <a:rPr lang="it-IT"/>
              <a:t>Fare clic per modificare lo stile del titolo dello schema</a:t>
            </a:r>
            <a:endParaRPr lang="en-US" dirty="0"/>
          </a:p>
        </p:txBody>
      </p:sp>
      <p:sp>
        <p:nvSpPr>
          <p:cNvPr id="3" name="Picture Placeholder 2"/>
          <p:cNvSpPr>
            <a:spLocks noGrp="1" noChangeAspect="1"/>
          </p:cNvSpPr>
          <p:nvPr>
            <p:ph type="pic" idx="1" hasCustomPrompt="1"/>
          </p:nvPr>
        </p:nvSpPr>
        <p:spPr>
          <a:xfrm>
            <a:off x="5715680" y="1088911"/>
            <a:ext cx="6806297" cy="5374525"/>
          </a:xfrm>
        </p:spPr>
        <p:txBody>
          <a:bodyPr anchor="t"/>
          <a:lstStyle>
            <a:lvl1pPr marL="0" indent="0">
              <a:buNone/>
              <a:defRPr sz="3530"/>
            </a:lvl1pPr>
            <a:lvl2pPr marL="504190" indent="0">
              <a:buNone/>
              <a:defRPr sz="3090"/>
            </a:lvl2pPr>
            <a:lvl3pPr marL="1008380" indent="0">
              <a:buNone/>
              <a:defRPr sz="2645"/>
            </a:lvl3pPr>
            <a:lvl4pPr marL="1512570" indent="0">
              <a:buNone/>
              <a:defRPr sz="2205"/>
            </a:lvl4pPr>
            <a:lvl5pPr marL="2016760" indent="0">
              <a:buNone/>
              <a:defRPr sz="2205"/>
            </a:lvl5pPr>
            <a:lvl6pPr marL="2520950" indent="0">
              <a:buNone/>
              <a:defRPr sz="2205"/>
            </a:lvl6pPr>
            <a:lvl7pPr marL="3025140" indent="0">
              <a:buNone/>
              <a:defRPr sz="2205"/>
            </a:lvl7pPr>
            <a:lvl8pPr marL="3529330" indent="0">
              <a:buNone/>
              <a:defRPr sz="2205"/>
            </a:lvl8pPr>
            <a:lvl9pPr marL="4033520" indent="0">
              <a:buNone/>
              <a:defRPr sz="2205"/>
            </a:lvl9pPr>
          </a:lstStyle>
          <a:p>
            <a:r>
              <a:rPr lang="it-IT"/>
              <a:t>Fare clic sull'icona per inserire un'immagine</a:t>
            </a:r>
            <a:endParaRPr lang="en-US" dirty="0"/>
          </a:p>
        </p:txBody>
      </p:sp>
      <p:sp>
        <p:nvSpPr>
          <p:cNvPr id="4" name="Text Placeholder 3"/>
          <p:cNvSpPr>
            <a:spLocks noGrp="1"/>
          </p:cNvSpPr>
          <p:nvPr>
            <p:ph type="body" sz="half" idx="2" hasCustomPrompt="1"/>
          </p:nvPr>
        </p:nvSpPr>
        <p:spPr>
          <a:xfrm>
            <a:off x="926064" y="2268855"/>
            <a:ext cx="4336213" cy="4203335"/>
          </a:xfrm>
        </p:spPr>
        <p:txBody>
          <a:bodyPr/>
          <a:lstStyle>
            <a:lvl1pPr marL="0" indent="0">
              <a:buNone/>
              <a:defRPr sz="1765"/>
            </a:lvl1pPr>
            <a:lvl2pPr marL="504190" indent="0">
              <a:buNone/>
              <a:defRPr sz="1545"/>
            </a:lvl2pPr>
            <a:lvl3pPr marL="1008380" indent="0">
              <a:buNone/>
              <a:defRPr sz="1325"/>
            </a:lvl3pPr>
            <a:lvl4pPr marL="1512570" indent="0">
              <a:buNone/>
              <a:defRPr sz="1105"/>
            </a:lvl4pPr>
            <a:lvl5pPr marL="2016760" indent="0">
              <a:buNone/>
              <a:defRPr sz="1105"/>
            </a:lvl5pPr>
            <a:lvl6pPr marL="2520950" indent="0">
              <a:buNone/>
              <a:defRPr sz="1105"/>
            </a:lvl6pPr>
            <a:lvl7pPr marL="3025140" indent="0">
              <a:buNone/>
              <a:defRPr sz="1105"/>
            </a:lvl7pPr>
            <a:lvl8pPr marL="3529330" indent="0">
              <a:buNone/>
              <a:defRPr sz="1105"/>
            </a:lvl8pPr>
            <a:lvl9pPr marL="4033520" indent="0">
              <a:buNone/>
              <a:defRPr sz="1105"/>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D8BD707-D9CF-40AE-B4C6-C98DA3205C09}" type="datetimeFigureOut">
              <a:rPr lang="en-US" smtClean="0"/>
              <a:t>4/1/2023</a:t>
            </a:fld>
            <a:endParaRPr lang="en-US"/>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6F15528-21DE-4FAA-801E-634DDDAF4B2B}"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24312" y="402652"/>
            <a:ext cx="11595914" cy="1461801"/>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24312" y="2013259"/>
            <a:ext cx="11595914" cy="4798559"/>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924312" y="7009642"/>
            <a:ext cx="3025021" cy="402652"/>
          </a:xfrm>
          <a:prstGeom prst="rect">
            <a:avLst/>
          </a:prstGeom>
        </p:spPr>
        <p:txBody>
          <a:bodyPr vert="horz" lIns="91440" tIns="45720" rIns="91440" bIns="45720" rtlCol="0" anchor="ctr"/>
          <a:lstStyle>
            <a:lvl1pPr algn="l">
              <a:defRPr sz="1325">
                <a:solidFill>
                  <a:schemeClr val="tx1">
                    <a:tint val="75000"/>
                  </a:schemeClr>
                </a:solidFill>
              </a:defRPr>
            </a:lvl1pPr>
          </a:lstStyle>
          <a:p>
            <a:fld id="{1D8BD707-D9CF-40AE-B4C6-C98DA3205C09}" type="datetimeFigureOut">
              <a:rPr lang="en-US" smtClean="0"/>
              <a:t>4/1/2023</a:t>
            </a:fld>
            <a:endParaRPr lang="en-US"/>
          </a:p>
        </p:txBody>
      </p:sp>
      <p:sp>
        <p:nvSpPr>
          <p:cNvPr id="5" name="Footer Placeholder 4"/>
          <p:cNvSpPr>
            <a:spLocks noGrp="1"/>
          </p:cNvSpPr>
          <p:nvPr>
            <p:ph type="ftr" sz="quarter" idx="3"/>
          </p:nvPr>
        </p:nvSpPr>
        <p:spPr>
          <a:xfrm>
            <a:off x="4453503" y="7009642"/>
            <a:ext cx="4537532" cy="402652"/>
          </a:xfrm>
          <a:prstGeom prst="rect">
            <a:avLst/>
          </a:prstGeom>
        </p:spPr>
        <p:txBody>
          <a:bodyPr vert="horz" lIns="91440" tIns="45720" rIns="91440" bIns="45720" rtlCol="0" anchor="ctr"/>
          <a:lstStyle>
            <a:lvl1pPr algn="ctr">
              <a:defRPr sz="1325">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9495205" y="7009642"/>
            <a:ext cx="3025021" cy="402652"/>
          </a:xfrm>
          <a:prstGeom prst="rect">
            <a:avLst/>
          </a:prstGeom>
        </p:spPr>
        <p:txBody>
          <a:bodyPr vert="horz" lIns="91440" tIns="45720" rIns="91440" bIns="45720" rtlCol="0" anchor="ctr"/>
          <a:lstStyle>
            <a:lvl1pPr algn="r">
              <a:defRPr sz="1325">
                <a:solidFill>
                  <a:schemeClr val="tx1">
                    <a:tint val="75000"/>
                  </a:schemeClr>
                </a:solidFill>
              </a:defRPr>
            </a:lvl1pPr>
          </a:lstStyle>
          <a:p>
            <a:fld id="{B6F15528-21DE-4FAA-801E-634DDDAF4B2B}"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1008380"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2095" indent="-252095" algn="l" defTabSz="1008380" rtl="0" eaLnBrk="1" latinLnBrk="0" hangingPunct="1">
        <a:lnSpc>
          <a:spcPct val="90000"/>
        </a:lnSpc>
        <a:spcBef>
          <a:spcPts val="1105"/>
        </a:spcBef>
        <a:buFont typeface="Arial" panose="020B0604020202020204" pitchFamily="34" charset="0"/>
        <a:buChar char="•"/>
        <a:defRPr sz="3090" kern="1200">
          <a:solidFill>
            <a:schemeClr val="tx1"/>
          </a:solidFill>
          <a:latin typeface="+mn-lt"/>
          <a:ea typeface="+mn-ea"/>
          <a:cs typeface="+mn-cs"/>
        </a:defRPr>
      </a:lvl1pPr>
      <a:lvl2pPr marL="756285" indent="-252095" algn="l" defTabSz="1008380" rtl="0" eaLnBrk="1" latinLnBrk="0" hangingPunct="1">
        <a:lnSpc>
          <a:spcPct val="90000"/>
        </a:lnSpc>
        <a:spcBef>
          <a:spcPts val="550"/>
        </a:spcBef>
        <a:buFont typeface="Arial" panose="020B0604020202020204" pitchFamily="34" charset="0"/>
        <a:buChar char="•"/>
        <a:defRPr sz="2645" kern="1200">
          <a:solidFill>
            <a:schemeClr val="tx1"/>
          </a:solidFill>
          <a:latin typeface="+mn-lt"/>
          <a:ea typeface="+mn-ea"/>
          <a:cs typeface="+mn-cs"/>
        </a:defRPr>
      </a:lvl2pPr>
      <a:lvl3pPr marL="1260475" indent="-252095" algn="l" defTabSz="1008380" rtl="0" eaLnBrk="1" latinLnBrk="0" hangingPunct="1">
        <a:lnSpc>
          <a:spcPct val="90000"/>
        </a:lnSpc>
        <a:spcBef>
          <a:spcPts val="550"/>
        </a:spcBef>
        <a:buFont typeface="Arial" panose="020B0604020202020204" pitchFamily="34" charset="0"/>
        <a:buChar char="•"/>
        <a:defRPr sz="2205" kern="1200">
          <a:solidFill>
            <a:schemeClr val="tx1"/>
          </a:solidFill>
          <a:latin typeface="+mn-lt"/>
          <a:ea typeface="+mn-ea"/>
          <a:cs typeface="+mn-cs"/>
        </a:defRPr>
      </a:lvl3pPr>
      <a:lvl4pPr marL="1764665" indent="-252095" algn="l" defTabSz="1008380"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4pPr>
      <a:lvl5pPr marL="2268855" indent="-252095" algn="l" defTabSz="1008380"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5pPr>
      <a:lvl6pPr marL="2773045" indent="-252095" algn="l" defTabSz="1008380"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6pPr>
      <a:lvl7pPr marL="3277235" indent="-252095" algn="l" defTabSz="1008380"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7pPr>
      <a:lvl8pPr marL="3781425" indent="-252095" algn="l" defTabSz="1008380"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8pPr>
      <a:lvl9pPr marL="4285615" indent="-252095" algn="l" defTabSz="1008380"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380" rtl="0" eaLnBrk="1" latinLnBrk="0" hangingPunct="1">
        <a:defRPr sz="1985" kern="1200">
          <a:solidFill>
            <a:schemeClr val="tx1"/>
          </a:solidFill>
          <a:latin typeface="+mn-lt"/>
          <a:ea typeface="+mn-ea"/>
          <a:cs typeface="+mn-cs"/>
        </a:defRPr>
      </a:lvl1pPr>
      <a:lvl2pPr marL="504190" algn="l" defTabSz="1008380" rtl="0" eaLnBrk="1" latinLnBrk="0" hangingPunct="1">
        <a:defRPr sz="1985" kern="1200">
          <a:solidFill>
            <a:schemeClr val="tx1"/>
          </a:solidFill>
          <a:latin typeface="+mn-lt"/>
          <a:ea typeface="+mn-ea"/>
          <a:cs typeface="+mn-cs"/>
        </a:defRPr>
      </a:lvl2pPr>
      <a:lvl3pPr marL="1008380" algn="l" defTabSz="1008380" rtl="0" eaLnBrk="1" latinLnBrk="0" hangingPunct="1">
        <a:defRPr sz="1985" kern="1200">
          <a:solidFill>
            <a:schemeClr val="tx1"/>
          </a:solidFill>
          <a:latin typeface="+mn-lt"/>
          <a:ea typeface="+mn-ea"/>
          <a:cs typeface="+mn-cs"/>
        </a:defRPr>
      </a:lvl3pPr>
      <a:lvl4pPr marL="1512570" algn="l" defTabSz="1008380" rtl="0" eaLnBrk="1" latinLnBrk="0" hangingPunct="1">
        <a:defRPr sz="1985" kern="1200">
          <a:solidFill>
            <a:schemeClr val="tx1"/>
          </a:solidFill>
          <a:latin typeface="+mn-lt"/>
          <a:ea typeface="+mn-ea"/>
          <a:cs typeface="+mn-cs"/>
        </a:defRPr>
      </a:lvl4pPr>
      <a:lvl5pPr marL="2016760" algn="l" defTabSz="1008380" rtl="0" eaLnBrk="1" latinLnBrk="0" hangingPunct="1">
        <a:defRPr sz="1985" kern="1200">
          <a:solidFill>
            <a:schemeClr val="tx1"/>
          </a:solidFill>
          <a:latin typeface="+mn-lt"/>
          <a:ea typeface="+mn-ea"/>
          <a:cs typeface="+mn-cs"/>
        </a:defRPr>
      </a:lvl5pPr>
      <a:lvl6pPr marL="2520950" algn="l" defTabSz="1008380" rtl="0" eaLnBrk="1" latinLnBrk="0" hangingPunct="1">
        <a:defRPr sz="1985" kern="1200">
          <a:solidFill>
            <a:schemeClr val="tx1"/>
          </a:solidFill>
          <a:latin typeface="+mn-lt"/>
          <a:ea typeface="+mn-ea"/>
          <a:cs typeface="+mn-cs"/>
        </a:defRPr>
      </a:lvl6pPr>
      <a:lvl7pPr marL="3025140" algn="l" defTabSz="1008380" rtl="0" eaLnBrk="1" latinLnBrk="0" hangingPunct="1">
        <a:defRPr sz="1985" kern="1200">
          <a:solidFill>
            <a:schemeClr val="tx1"/>
          </a:solidFill>
          <a:latin typeface="+mn-lt"/>
          <a:ea typeface="+mn-ea"/>
          <a:cs typeface="+mn-cs"/>
        </a:defRPr>
      </a:lvl7pPr>
      <a:lvl8pPr marL="3529330" algn="l" defTabSz="1008380" rtl="0" eaLnBrk="1" latinLnBrk="0" hangingPunct="1">
        <a:defRPr sz="1985" kern="1200">
          <a:solidFill>
            <a:schemeClr val="tx1"/>
          </a:solidFill>
          <a:latin typeface="+mn-lt"/>
          <a:ea typeface="+mn-ea"/>
          <a:cs typeface="+mn-cs"/>
        </a:defRPr>
      </a:lvl8pPr>
      <a:lvl9pPr marL="4033520" algn="l" defTabSz="1008380" rtl="0" eaLnBrk="1" latinLnBrk="0" hangingPunct="1">
        <a:defRPr sz="19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ttotitolo 2"/>
          <p:cNvSpPr txBox="1"/>
          <p:nvPr/>
        </p:nvSpPr>
        <p:spPr>
          <a:xfrm>
            <a:off x="-27625" y="2330502"/>
            <a:ext cx="13444538" cy="52323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225" indent="0" algn="just">
              <a:spcAft>
                <a:spcPts val="600"/>
              </a:spcAft>
              <a:buClr>
                <a:srgbClr val="C00000"/>
              </a:buClr>
              <a:buNone/>
              <a:tabLst>
                <a:tab pos="268605" algn="l"/>
              </a:tabLst>
            </a:pPr>
            <a:endParaRPr lang="en-US" sz="2000" dirty="0">
              <a:solidFill>
                <a:schemeClr val="accent1"/>
              </a:solidFill>
              <a:cs typeface="Arial" panose="020B0604020202020204" pitchFamily="34" charset="0"/>
            </a:endParaRPr>
          </a:p>
        </p:txBody>
      </p:sp>
      <p:sp>
        <p:nvSpPr>
          <p:cNvPr id="2" name="Rettangolo 1"/>
          <p:cNvSpPr/>
          <p:nvPr/>
        </p:nvSpPr>
        <p:spPr>
          <a:xfrm>
            <a:off x="529581" y="1150442"/>
            <a:ext cx="12887332" cy="6015990"/>
          </a:xfrm>
          <a:prstGeom prst="rect">
            <a:avLst/>
          </a:prstGeom>
        </p:spPr>
        <p:txBody>
          <a:bodyPr wrap="square">
            <a:spAutoFit/>
          </a:bodyPr>
          <a:lstStyle/>
          <a:p>
            <a:pPr marL="0" indent="0" eaLnBrk="1" fontAlgn="auto" hangingPunct="1">
              <a:lnSpc>
                <a:spcPct val="107000"/>
              </a:lnSpc>
              <a:spcAft>
                <a:spcPts val="0"/>
              </a:spcAft>
              <a:buFont typeface="Arial" panose="020B0604020202020204" pitchFamily="34" charset="0"/>
              <a:buNone/>
              <a:defRPr/>
            </a:pPr>
            <a:r>
              <a:rPr lang="it-IT" altLang="it-IT" sz="2400" b="1" dirty="0">
                <a:solidFill>
                  <a:srgbClr val="002060"/>
                </a:solidFill>
                <a:ea typeface="Calibri" panose="020F0502020204030204" pitchFamily="34" charset="0"/>
                <a:cs typeface="Times New Roman" panose="02020603050405020304" pitchFamily="18" charset="0"/>
              </a:rPr>
              <a:t>																		</a:t>
            </a:r>
          </a:p>
          <a:p>
            <a:pPr marL="0" indent="0" eaLnBrk="1" fontAlgn="auto" hangingPunct="1">
              <a:lnSpc>
                <a:spcPct val="107000"/>
              </a:lnSpc>
              <a:spcAft>
                <a:spcPts val="0"/>
              </a:spcAft>
              <a:buFont typeface="Arial" panose="020B0604020202020204" pitchFamily="34" charset="0"/>
              <a:buNone/>
              <a:defRPr/>
            </a:pPr>
            <a:endParaRPr lang="it-IT" altLang="it-IT" sz="2400" b="1" dirty="0">
              <a:solidFill>
                <a:srgbClr val="002060"/>
              </a:solidFill>
              <a:ea typeface="Calibri" panose="020F0502020204030204" pitchFamily="34" charset="0"/>
              <a:cs typeface="Times New Roman" panose="02020603050405020304" pitchFamily="18" charset="0"/>
            </a:endParaRPr>
          </a:p>
          <a:p>
            <a:pPr marL="0" indent="0" eaLnBrk="1" fontAlgn="auto" hangingPunct="1">
              <a:lnSpc>
                <a:spcPct val="107000"/>
              </a:lnSpc>
              <a:spcAft>
                <a:spcPts val="0"/>
              </a:spcAft>
              <a:buFont typeface="Arial" panose="020B0604020202020204" pitchFamily="34" charset="0"/>
              <a:buNone/>
              <a:defRPr/>
            </a:pPr>
            <a:endParaRPr lang="it-IT" altLang="it-IT" sz="2400" b="1" dirty="0">
              <a:solidFill>
                <a:srgbClr val="002060"/>
              </a:solidFill>
              <a:ea typeface="Calibri" panose="020F0502020204030204" pitchFamily="34" charset="0"/>
              <a:cs typeface="Times New Roman" panose="02020603050405020304" pitchFamily="18" charset="0"/>
            </a:endParaRPr>
          </a:p>
          <a:p>
            <a:pPr marL="0" indent="0" algn="ctr" eaLnBrk="1" fontAlgn="auto" hangingPunct="1">
              <a:lnSpc>
                <a:spcPct val="107000"/>
              </a:lnSpc>
              <a:spcAft>
                <a:spcPts val="0"/>
              </a:spcAft>
              <a:buFont typeface="Arial" panose="020B0604020202020204" pitchFamily="34" charset="0"/>
              <a:buNone/>
              <a:defRPr/>
            </a:pPr>
            <a:endParaRPr lang="it-IT" altLang="it-IT" sz="2400" b="1" dirty="0">
              <a:solidFill>
                <a:srgbClr val="002060"/>
              </a:solidFill>
              <a:ea typeface="Calibri" panose="020F0502020204030204" pitchFamily="34" charset="0"/>
              <a:cs typeface="Times New Roman" panose="02020603050405020304" pitchFamily="18" charset="0"/>
            </a:endParaRPr>
          </a:p>
          <a:p>
            <a:pPr marL="0" indent="0" algn="ctr" eaLnBrk="1" fontAlgn="auto" hangingPunct="1">
              <a:lnSpc>
                <a:spcPct val="107000"/>
              </a:lnSpc>
              <a:spcAft>
                <a:spcPts val="0"/>
              </a:spcAft>
              <a:buFont typeface="Arial" panose="020B0604020202020204" pitchFamily="34" charset="0"/>
              <a:buNone/>
              <a:defRPr/>
            </a:pPr>
            <a:r>
              <a:rPr lang="it-IT" altLang="it-IT" sz="2400" b="1" dirty="0">
                <a:solidFill>
                  <a:srgbClr val="002060"/>
                </a:solidFill>
                <a:ea typeface="Calibri" panose="020F0502020204030204" pitchFamily="34" charset="0"/>
                <a:cs typeface="Times New Roman" panose="02020603050405020304" pitchFamily="18" charset="0"/>
              </a:rPr>
              <a:t>La territorializzazione degli Obiettivi dell’Agenda ONU 2030. </a:t>
            </a:r>
          </a:p>
          <a:p>
            <a:pPr marL="0" indent="0" algn="ctr" eaLnBrk="1" fontAlgn="auto" hangingPunct="1">
              <a:lnSpc>
                <a:spcPct val="107000"/>
              </a:lnSpc>
              <a:spcAft>
                <a:spcPts val="0"/>
              </a:spcAft>
              <a:buFont typeface="Arial" panose="020B0604020202020204" pitchFamily="34" charset="0"/>
              <a:buNone/>
              <a:defRPr/>
            </a:pPr>
            <a:r>
              <a:rPr lang="it-IT" altLang="it-IT" sz="2400" b="1" dirty="0" err="1">
                <a:solidFill>
                  <a:srgbClr val="002060"/>
                </a:solidFill>
                <a:ea typeface="Calibri" panose="020F0502020204030204" pitchFamily="34" charset="0"/>
                <a:cs typeface="Times New Roman" panose="02020603050405020304" pitchFamily="18" charset="0"/>
              </a:rPr>
              <a:t>ll</a:t>
            </a:r>
            <a:r>
              <a:rPr lang="it-IT" altLang="it-IT" sz="2400" b="1" dirty="0">
                <a:solidFill>
                  <a:srgbClr val="002060"/>
                </a:solidFill>
                <a:ea typeface="Calibri" panose="020F0502020204030204" pitchFamily="34" charset="0"/>
                <a:cs typeface="Times New Roman" panose="02020603050405020304" pitchFamily="18" charset="0"/>
              </a:rPr>
              <a:t> Sistema multilivello della Strategia per lo sviluppo sostenibile della Regione Emilia-Romagna</a:t>
            </a:r>
          </a:p>
          <a:p>
            <a:pPr marL="0" indent="0" algn="ctr" eaLnBrk="1" fontAlgn="auto" hangingPunct="1">
              <a:lnSpc>
                <a:spcPct val="107000"/>
              </a:lnSpc>
              <a:spcAft>
                <a:spcPts val="0"/>
              </a:spcAft>
              <a:buFont typeface="Arial" panose="020B0604020202020204" pitchFamily="34" charset="0"/>
              <a:buNone/>
              <a:defRPr/>
            </a:pPr>
            <a:endParaRPr lang="it-IT" altLang="it-IT" sz="2400" b="1" dirty="0">
              <a:solidFill>
                <a:srgbClr val="002060"/>
              </a:solidFill>
              <a:ea typeface="Calibri" panose="020F0502020204030204" pitchFamily="34" charset="0"/>
              <a:cs typeface="Times New Roman" panose="02020603050405020304" pitchFamily="18" charset="0"/>
            </a:endParaRPr>
          </a:p>
          <a:p>
            <a:pPr marL="0" indent="0" algn="ctr" eaLnBrk="1" fontAlgn="auto" hangingPunct="1">
              <a:lnSpc>
                <a:spcPct val="107000"/>
              </a:lnSpc>
              <a:spcAft>
                <a:spcPts val="0"/>
              </a:spcAft>
              <a:buFont typeface="Arial" panose="020B0604020202020204" pitchFamily="34" charset="0"/>
              <a:buNone/>
              <a:defRPr/>
            </a:pPr>
            <a:r>
              <a:rPr lang="it-IT" altLang="it-IT" sz="2400" b="1" dirty="0">
                <a:solidFill>
                  <a:srgbClr val="FF0000"/>
                </a:solidFill>
                <a:ea typeface="Calibri" panose="020F0502020204030204" pitchFamily="34" charset="0"/>
                <a:cs typeface="Times New Roman" panose="02020603050405020304" pitchFamily="18" charset="0"/>
              </a:rPr>
              <a:t>L’integrazione tra il Documento unico di programmazione (DUP) e gli obiettivi per lo sviluppo sostenibile del Documento regionale di economia e finanza (DEFR) 2023-2025</a:t>
            </a:r>
          </a:p>
          <a:p>
            <a:pPr marL="0" indent="0" algn="ctr" eaLnBrk="1" fontAlgn="auto" hangingPunct="1">
              <a:lnSpc>
                <a:spcPct val="107000"/>
              </a:lnSpc>
              <a:spcAft>
                <a:spcPts val="0"/>
              </a:spcAft>
              <a:buFont typeface="Arial" panose="020B0604020202020204" pitchFamily="34" charset="0"/>
              <a:buNone/>
              <a:defRPr/>
            </a:pPr>
            <a:endParaRPr lang="it-IT" altLang="it-IT" sz="2400" b="1" dirty="0">
              <a:solidFill>
                <a:srgbClr val="002060"/>
              </a:solidFill>
              <a:ea typeface="Calibri" panose="020F0502020204030204" pitchFamily="34" charset="0"/>
              <a:cs typeface="Times New Roman" panose="02020603050405020304" pitchFamily="18" charset="0"/>
            </a:endParaRPr>
          </a:p>
          <a:p>
            <a:pPr marL="0" indent="0" algn="ctr" eaLnBrk="1" fontAlgn="auto" hangingPunct="1">
              <a:lnSpc>
                <a:spcPct val="107000"/>
              </a:lnSpc>
              <a:spcAft>
                <a:spcPts val="0"/>
              </a:spcAft>
              <a:buFont typeface="Arial" panose="020B0604020202020204" pitchFamily="34" charset="0"/>
              <a:buNone/>
              <a:defRPr/>
            </a:pPr>
            <a:r>
              <a:rPr lang="it-IT" altLang="it-IT" sz="2400" b="1" dirty="0">
                <a:solidFill>
                  <a:srgbClr val="002060"/>
                </a:solidFill>
                <a:ea typeface="Calibri" panose="020F0502020204030204" pitchFamily="34" charset="0"/>
                <a:cs typeface="Times New Roman" panose="02020603050405020304" pitchFamily="18" charset="0"/>
              </a:rPr>
              <a:t>Unione dei Comuni della Bassa Romagna</a:t>
            </a:r>
          </a:p>
          <a:p>
            <a:pPr marL="0" indent="0" algn="ctr" eaLnBrk="1" fontAlgn="auto" hangingPunct="1">
              <a:lnSpc>
                <a:spcPct val="107000"/>
              </a:lnSpc>
              <a:spcAft>
                <a:spcPts val="0"/>
              </a:spcAft>
              <a:buFont typeface="Arial" panose="020B0604020202020204" pitchFamily="34" charset="0"/>
              <a:buNone/>
              <a:defRPr/>
            </a:pPr>
            <a:endParaRPr lang="it-IT" altLang="it-IT" sz="2400" b="1" dirty="0">
              <a:solidFill>
                <a:srgbClr val="002060"/>
              </a:solidFill>
              <a:ea typeface="Calibri" panose="020F0502020204030204" pitchFamily="34" charset="0"/>
              <a:cs typeface="Times New Roman" panose="02020603050405020304" pitchFamily="18" charset="0"/>
            </a:endParaRPr>
          </a:p>
          <a:p>
            <a:pPr marL="0" indent="0" algn="ctr" eaLnBrk="1" fontAlgn="auto" hangingPunct="1">
              <a:lnSpc>
                <a:spcPct val="107000"/>
              </a:lnSpc>
              <a:spcAft>
                <a:spcPts val="0"/>
              </a:spcAft>
              <a:buFont typeface="Arial" panose="020B0604020202020204" pitchFamily="34" charset="0"/>
              <a:buNone/>
              <a:defRPr/>
            </a:pPr>
            <a:r>
              <a:rPr lang="it-IT" altLang="it-IT" sz="2400" b="1" dirty="0">
                <a:solidFill>
                  <a:srgbClr val="002060"/>
                </a:solidFill>
                <a:ea typeface="Calibri" panose="020F0502020204030204" pitchFamily="34" charset="0"/>
                <a:cs typeface="Times New Roman" panose="02020603050405020304" pitchFamily="18" charset="0"/>
              </a:rPr>
              <a:t>6 aprile 2023    </a:t>
            </a:r>
          </a:p>
          <a:p>
            <a:pPr marL="0" indent="0" algn="ctr" eaLnBrk="1" fontAlgn="auto" hangingPunct="1">
              <a:lnSpc>
                <a:spcPct val="107000"/>
              </a:lnSpc>
              <a:spcAft>
                <a:spcPts val="0"/>
              </a:spcAft>
              <a:buFont typeface="Arial" panose="020B0604020202020204" pitchFamily="34" charset="0"/>
              <a:buNone/>
              <a:defRPr/>
            </a:pPr>
            <a:endParaRPr lang="it-IT" altLang="it-IT" sz="2400" b="1" dirty="0">
              <a:solidFill>
                <a:srgbClr val="002060"/>
              </a:solidFill>
              <a:ea typeface="Calibri" panose="020F0502020204030204" pitchFamily="34" charset="0"/>
              <a:cs typeface="Times New Roman" panose="02020603050405020304" pitchFamily="18" charset="0"/>
            </a:endParaRPr>
          </a:p>
          <a:p>
            <a:pPr marL="0" indent="0" algn="ctr" eaLnBrk="1" fontAlgn="auto" hangingPunct="1">
              <a:lnSpc>
                <a:spcPct val="107000"/>
              </a:lnSpc>
              <a:spcAft>
                <a:spcPts val="0"/>
              </a:spcAft>
              <a:buFont typeface="Arial" panose="020B0604020202020204" pitchFamily="34" charset="0"/>
              <a:buNone/>
              <a:defRPr/>
            </a:pPr>
            <a:r>
              <a:rPr lang="it-IT" altLang="it-IT" sz="2400" b="1" dirty="0">
                <a:solidFill>
                  <a:srgbClr val="002060"/>
                </a:solidFill>
                <a:ea typeface="Calibri" panose="020F0502020204030204" pitchFamily="34" charset="0"/>
                <a:cs typeface="Times New Roman" panose="02020603050405020304" pitchFamily="18" charset="0"/>
              </a:rPr>
              <a:t>In collaborazione con </a:t>
            </a:r>
          </a:p>
        </p:txBody>
      </p:sp>
      <p:pic>
        <p:nvPicPr>
          <p:cNvPr id="3"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1390" y="781050"/>
            <a:ext cx="3216910" cy="1180465"/>
          </a:xfrm>
          <a:prstGeom prst="rect">
            <a:avLst/>
          </a:prstGeom>
          <a:noFill/>
        </p:spPr>
      </p:pic>
      <p:pic>
        <p:nvPicPr>
          <p:cNvPr id="4" name="Immagine 1" descr="C:\Users\Silvana_2\Documents\URBANIT\URBAN@IT\Progetto ASVIS\Riunione 3 febbraio 2016\Logo ASviS.jpg"/>
          <p:cNvPicPr>
            <a:picLocks noGrp="1" noChangeAspect="1" noChangeArrowheads="1"/>
          </p:cNvPicPr>
          <p:nvPr>
            <p:ph sz="half" idx="1"/>
          </p:nvPr>
        </p:nvPicPr>
        <p:blipFill>
          <a:blip r:embed="rId4" cstate="print">
            <a:extLst>
              <a:ext uri="{28A0092B-C50C-407E-A947-70E740481C1C}">
                <a14:useLocalDpi xmlns:a14="http://schemas.microsoft.com/office/drawing/2010/main" val="0"/>
              </a:ext>
            </a:extLst>
          </a:blip>
          <a:srcRect l="7249"/>
          <a:stretch>
            <a:fillRect/>
          </a:stretch>
        </p:blipFill>
        <p:spPr>
          <a:xfrm>
            <a:off x="8450580" y="6518275"/>
            <a:ext cx="1475740" cy="723265"/>
          </a:xfrm>
          <a:prstGeom prst="rect">
            <a:avLst/>
          </a:prstGeom>
          <a:noFill/>
          <a:ln>
            <a:noFill/>
          </a:ln>
        </p:spPr>
      </p:pic>
      <p:pic>
        <p:nvPicPr>
          <p:cNvPr id="6" name="Content Placeholder 5"/>
          <p:cNvPicPr>
            <a:picLocks noGrp="1" noChangeAspect="1"/>
          </p:cNvPicPr>
          <p:nvPr>
            <p:ph sz="half" idx="2"/>
          </p:nvPr>
        </p:nvPicPr>
        <p:blipFill>
          <a:blip r:embed="rId5"/>
          <a:stretch>
            <a:fillRect/>
          </a:stretch>
        </p:blipFill>
        <p:spPr>
          <a:xfrm>
            <a:off x="9882505" y="704850"/>
            <a:ext cx="2451735" cy="13328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4713A35-E72A-A4DA-DA96-C36D184C18AD}"/>
              </a:ext>
            </a:extLst>
          </p:cNvPr>
          <p:cNvSpPr txBox="1"/>
          <p:nvPr/>
        </p:nvSpPr>
        <p:spPr>
          <a:xfrm>
            <a:off x="-1" y="11962"/>
            <a:ext cx="13420155" cy="658835"/>
          </a:xfrm>
          <a:prstGeom prst="rect">
            <a:avLst/>
          </a:prstGeom>
          <a:noFill/>
        </p:spPr>
        <p:txBody>
          <a:bodyPr wrap="square">
            <a:spAutoFit/>
          </a:bodyPr>
          <a:lstStyle/>
          <a:p>
            <a:pPr algn="ctr">
              <a:lnSpc>
                <a:spcPct val="150000"/>
              </a:lnSpc>
              <a:spcAft>
                <a:spcPts val="600"/>
              </a:spcAft>
            </a:pPr>
            <a:r>
              <a:rPr lang="it-IT" sz="2800" b="1" dirty="0">
                <a:solidFill>
                  <a:srgbClr val="C00000"/>
                </a:solidFill>
                <a:latin typeface="Arial" panose="020B0604020202020204" pitchFamily="34" charset="0"/>
                <a:cs typeface="Arial" panose="020B0604020202020204" pitchFamily="34" charset="0"/>
              </a:rPr>
              <a:t>OBIETTIVI A PREVALENTE DIMENSIONE AMBIENTALE (2) </a:t>
            </a:r>
          </a:p>
        </p:txBody>
      </p:sp>
      <p:sp>
        <p:nvSpPr>
          <p:cNvPr id="5" name="CasellaDiTesto 4">
            <a:extLst>
              <a:ext uri="{FF2B5EF4-FFF2-40B4-BE49-F238E27FC236}">
                <a16:creationId xmlns:a16="http://schemas.microsoft.com/office/drawing/2014/main" id="{89BD91B0-0833-D54E-C721-C1276E5120A9}"/>
              </a:ext>
            </a:extLst>
          </p:cNvPr>
          <p:cNvSpPr txBox="1"/>
          <p:nvPr/>
        </p:nvSpPr>
        <p:spPr>
          <a:xfrm>
            <a:off x="181863" y="1045121"/>
            <a:ext cx="4380166" cy="5632311"/>
          </a:xfrm>
          <a:prstGeom prst="rect">
            <a:avLst/>
          </a:prstGeom>
          <a:noFill/>
        </p:spPr>
        <p:txBody>
          <a:bodyPr wrap="square" rtlCol="0">
            <a:spAutoFit/>
          </a:bodyPr>
          <a:lstStyle/>
          <a:p>
            <a:r>
              <a:rPr lang="it-IT" altLang="it-IT" dirty="0"/>
              <a:t>L’Unione dei Comuni della Bassa Romagna (o la Provincia di Ravenna o il Comune di Ravenna o la Regione Emilia-Romagna quando non ci sono i dati) presentano un andamento:</a:t>
            </a:r>
          </a:p>
          <a:p>
            <a:endParaRPr lang="it-IT" altLang="it-IT" dirty="0"/>
          </a:p>
          <a:p>
            <a:pPr marL="285750" indent="-285750">
              <a:buFont typeface="Arial" panose="020B0604020202020204" pitchFamily="34" charset="0"/>
              <a:buChar char="•"/>
            </a:pPr>
            <a:r>
              <a:rPr lang="it-IT" altLang="it-IT" b="1" dirty="0">
                <a:solidFill>
                  <a:schemeClr val="accent6"/>
                </a:solidFill>
              </a:rPr>
              <a:t>migliore del livello nazionale per 1  obiettivo: Consumo di energia </a:t>
            </a:r>
            <a:r>
              <a:rPr lang="it-IT" altLang="it-IT" dirty="0">
                <a:solidFill>
                  <a:schemeClr val="accent6"/>
                </a:solidFill>
              </a:rPr>
              <a:t>(Target 7.3, Regione ER);</a:t>
            </a:r>
            <a:r>
              <a:rPr lang="it-IT" altLang="it-IT" b="1" dirty="0">
                <a:solidFill>
                  <a:schemeClr val="accent6"/>
                </a:solidFill>
              </a:rPr>
              <a:t> </a:t>
            </a:r>
          </a:p>
          <a:p>
            <a:endParaRPr lang="it-IT" altLang="it-IT" dirty="0"/>
          </a:p>
          <a:p>
            <a:pPr marL="285750" indent="-285750">
              <a:buFont typeface="Arial" panose="020B0604020202020204" pitchFamily="34" charset="0"/>
              <a:buChar char="•"/>
            </a:pPr>
            <a:r>
              <a:rPr lang="it-IT" altLang="it-IT" b="1" dirty="0">
                <a:solidFill>
                  <a:schemeClr val="accent2"/>
                </a:solidFill>
              </a:rPr>
              <a:t>identico al livello nazionale per 3 obiettivi :</a:t>
            </a:r>
            <a:r>
              <a:rPr lang="it-IT" altLang="it-IT" dirty="0">
                <a:solidFill>
                  <a:schemeClr val="accent2"/>
                </a:solidFill>
              </a:rPr>
              <a:t> </a:t>
            </a:r>
            <a:r>
              <a:rPr lang="it-IT" altLang="it-IT" b="1" dirty="0">
                <a:solidFill>
                  <a:schemeClr val="accent2"/>
                </a:solidFill>
              </a:rPr>
              <a:t>Energie rinnovabili </a:t>
            </a:r>
            <a:r>
              <a:rPr lang="it-IT" altLang="it-IT" dirty="0">
                <a:solidFill>
                  <a:schemeClr val="accent2"/>
                </a:solidFill>
              </a:rPr>
              <a:t>(Target 7.2, Regione ER); </a:t>
            </a:r>
            <a:r>
              <a:rPr lang="it-IT" altLang="it-IT" b="1" dirty="0">
                <a:solidFill>
                  <a:schemeClr val="accent2"/>
                </a:solidFill>
              </a:rPr>
              <a:t>Offerta del trasporto pubblico </a:t>
            </a:r>
            <a:r>
              <a:rPr lang="it-IT" altLang="it-IT" dirty="0">
                <a:solidFill>
                  <a:schemeClr val="accent2"/>
                </a:solidFill>
              </a:rPr>
              <a:t>(Target 11.2, Comune RA); </a:t>
            </a:r>
            <a:r>
              <a:rPr lang="it-IT" altLang="it-IT" b="1" dirty="0">
                <a:solidFill>
                  <a:schemeClr val="accent2"/>
                </a:solidFill>
              </a:rPr>
              <a:t>Traffico motorizzato</a:t>
            </a:r>
            <a:r>
              <a:rPr lang="it-IT" altLang="it-IT" dirty="0">
                <a:solidFill>
                  <a:schemeClr val="accent2"/>
                </a:solidFill>
              </a:rPr>
              <a:t> (Target 11.2, Regione ER);</a:t>
            </a:r>
            <a:endParaRPr lang="it-IT" altLang="it-IT" dirty="0"/>
          </a:p>
          <a:p>
            <a:endParaRPr lang="it-IT" altLang="it-IT" dirty="0"/>
          </a:p>
          <a:p>
            <a:pPr marL="285750" indent="-285750">
              <a:buFont typeface="Arial" panose="020B0604020202020204" pitchFamily="34" charset="0"/>
              <a:buChar char="•"/>
            </a:pPr>
            <a:r>
              <a:rPr lang="it-IT" altLang="it-IT" b="1" dirty="0">
                <a:solidFill>
                  <a:srgbClr val="FF0000"/>
                </a:solidFill>
              </a:rPr>
              <a:t>peggiore del livello nazionale per 1 obiettivo:</a:t>
            </a:r>
            <a:r>
              <a:rPr lang="it-IT" altLang="it-IT" dirty="0">
                <a:solidFill>
                  <a:schemeClr val="accent2"/>
                </a:solidFill>
              </a:rPr>
              <a:t> </a:t>
            </a:r>
            <a:r>
              <a:rPr lang="it-IT" altLang="it-IT" b="1" dirty="0">
                <a:solidFill>
                  <a:srgbClr val="FF0000"/>
                </a:solidFill>
              </a:rPr>
              <a:t>Qualità dell’aria </a:t>
            </a:r>
            <a:r>
              <a:rPr lang="it-IT" altLang="it-IT" dirty="0">
                <a:solidFill>
                  <a:srgbClr val="FF0000"/>
                </a:solidFill>
              </a:rPr>
              <a:t>(Target 11.6,  Comune RA). </a:t>
            </a:r>
          </a:p>
        </p:txBody>
      </p:sp>
      <p:sp>
        <p:nvSpPr>
          <p:cNvPr id="19" name="CasellaDiTesto 18">
            <a:extLst>
              <a:ext uri="{FF2B5EF4-FFF2-40B4-BE49-F238E27FC236}">
                <a16:creationId xmlns:a16="http://schemas.microsoft.com/office/drawing/2014/main" id="{22DC76D3-BD48-E233-42C8-2DB333EF0894}"/>
              </a:ext>
            </a:extLst>
          </p:cNvPr>
          <p:cNvSpPr txBox="1"/>
          <p:nvPr/>
        </p:nvSpPr>
        <p:spPr>
          <a:xfrm>
            <a:off x="181863" y="6735552"/>
            <a:ext cx="6746358" cy="861774"/>
          </a:xfrm>
          <a:prstGeom prst="rect">
            <a:avLst/>
          </a:prstGeom>
          <a:noFill/>
        </p:spPr>
        <p:txBody>
          <a:bodyPr wrap="square">
            <a:spAutoFit/>
          </a:bodyPr>
          <a:lstStyle/>
          <a:p>
            <a:r>
              <a:rPr lang="it-IT" sz="1000" dirty="0">
                <a:effectLst/>
                <a:latin typeface="Calibri" panose="020F0502020204030204" pitchFamily="34" charset="0"/>
                <a:ea typeface="Times New Roman" panose="02020603050405020304" pitchFamily="18" charset="0"/>
                <a:cs typeface="Calibri" panose="020F0502020204030204" pitchFamily="34" charset="0"/>
              </a:rPr>
              <a:t>Note:</a:t>
            </a:r>
          </a:p>
          <a:p>
            <a:r>
              <a:rPr lang="it-IT" sz="1000" dirty="0">
                <a:effectLst/>
                <a:latin typeface="Calibri" panose="020F0502020204030204" pitchFamily="34" charset="0"/>
                <a:ea typeface="Times New Roman" panose="02020603050405020304" pitchFamily="18" charset="0"/>
                <a:cs typeface="Calibri" panose="020F0502020204030204" pitchFamily="34" charset="0"/>
              </a:rPr>
              <a:t>5 e 8. Obiettivi contenuti nel Patto per il lavoro e per il clima RER, 2020</a:t>
            </a:r>
          </a:p>
          <a:p>
            <a:r>
              <a:rPr lang="it-IT" sz="1000" dirty="0">
                <a:effectLst/>
                <a:latin typeface="Calibri" panose="020F0502020204030204" pitchFamily="34" charset="0"/>
                <a:ea typeface="Times New Roman" panose="02020603050405020304" pitchFamily="18" charset="0"/>
                <a:cs typeface="Calibri" panose="020F0502020204030204" pitchFamily="34" charset="0"/>
              </a:rPr>
              <a:t>6. Obiettivo contenuto in </a:t>
            </a:r>
            <a:r>
              <a:rPr lang="it-IT" sz="1000" dirty="0" err="1">
                <a:effectLst/>
                <a:latin typeface="Calibri" panose="020F0502020204030204" pitchFamily="34" charset="0"/>
                <a:ea typeface="Times New Roman" panose="02020603050405020304" pitchFamily="18" charset="0"/>
                <a:cs typeface="Calibri" panose="020F0502020204030204" pitchFamily="34" charset="0"/>
              </a:rPr>
              <a:t>Repower</a:t>
            </a:r>
            <a:r>
              <a:rPr lang="it-IT" sz="1000" dirty="0">
                <a:effectLst/>
                <a:latin typeface="Calibri" panose="020F0502020204030204" pitchFamily="34" charset="0"/>
                <a:ea typeface="Times New Roman" panose="02020603050405020304" pitchFamily="18" charset="0"/>
                <a:cs typeface="Calibri" panose="020F0502020204030204" pitchFamily="34" charset="0"/>
              </a:rPr>
              <a:t> EU, 2022</a:t>
            </a:r>
          </a:p>
          <a:p>
            <a:r>
              <a:rPr lang="it-IT" sz="1000" dirty="0">
                <a:latin typeface="Calibri" panose="020F0502020204030204" pitchFamily="34" charset="0"/>
                <a:ea typeface="Times New Roman" panose="02020603050405020304" pitchFamily="18" charset="0"/>
                <a:cs typeface="Calibri" panose="020F0502020204030204" pitchFamily="34" charset="0"/>
              </a:rPr>
              <a:t>7. Obiettivo ricavato con il metodo Eurostat </a:t>
            </a:r>
          </a:p>
          <a:p>
            <a:r>
              <a:rPr lang="it-IT" sz="1000" dirty="0">
                <a:latin typeface="Calibri" panose="020F0502020204030204" pitchFamily="34" charset="0"/>
                <a:ea typeface="Times New Roman" panose="02020603050405020304" pitchFamily="18" charset="0"/>
                <a:cs typeface="Calibri" panose="020F0502020204030204" pitchFamily="34" charset="0"/>
              </a:rPr>
              <a:t>8. Obiettivo dell’</a:t>
            </a:r>
            <a:r>
              <a:rPr lang="it-IT" sz="1000" dirty="0">
                <a:effectLst/>
                <a:latin typeface="Calibri" panose="020F0502020204030204" pitchFamily="34" charset="0"/>
                <a:ea typeface="Times New Roman" panose="02020603050405020304" pitchFamily="18" charset="0"/>
                <a:cs typeface="Times New Roman" panose="02020603050405020304" pitchFamily="18" charset="0"/>
              </a:rPr>
              <a:t>Organizzazione mondiale della Sanità, 2021</a:t>
            </a:r>
            <a:endParaRPr lang="it-IT" sz="1000" dirty="0">
              <a:latin typeface="Calibri" panose="020F0502020204030204" pitchFamily="34" charset="0"/>
              <a:cs typeface="Calibri" panose="020F0502020204030204" pitchFamily="34" charset="0"/>
            </a:endParaRPr>
          </a:p>
        </p:txBody>
      </p:sp>
      <p:pic>
        <p:nvPicPr>
          <p:cNvPr id="4" name="Immagine 3">
            <a:extLst>
              <a:ext uri="{FF2B5EF4-FFF2-40B4-BE49-F238E27FC236}">
                <a16:creationId xmlns:a16="http://schemas.microsoft.com/office/drawing/2014/main" id="{C3FC312B-97CF-DEB6-DEF7-EC30D4C3F0B7}"/>
              </a:ext>
            </a:extLst>
          </p:cNvPr>
          <p:cNvPicPr>
            <a:picLocks noChangeAspect="1"/>
          </p:cNvPicPr>
          <p:nvPr/>
        </p:nvPicPr>
        <p:blipFill>
          <a:blip r:embed="rId3"/>
          <a:stretch>
            <a:fillRect/>
          </a:stretch>
        </p:blipFill>
        <p:spPr>
          <a:xfrm>
            <a:off x="4922069" y="717884"/>
            <a:ext cx="7920880" cy="6660520"/>
          </a:xfrm>
          <a:prstGeom prst="rect">
            <a:avLst/>
          </a:prstGeom>
        </p:spPr>
      </p:pic>
    </p:spTree>
    <p:extLst>
      <p:ext uri="{BB962C8B-B14F-4D97-AF65-F5344CB8AC3E}">
        <p14:creationId xmlns:p14="http://schemas.microsoft.com/office/powerpoint/2010/main" val="3555101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4713A35-E72A-A4DA-DA96-C36D184C18AD}"/>
              </a:ext>
            </a:extLst>
          </p:cNvPr>
          <p:cNvSpPr txBox="1"/>
          <p:nvPr/>
        </p:nvSpPr>
        <p:spPr>
          <a:xfrm>
            <a:off x="-1" y="11962"/>
            <a:ext cx="13420155" cy="658835"/>
          </a:xfrm>
          <a:prstGeom prst="rect">
            <a:avLst/>
          </a:prstGeom>
          <a:noFill/>
        </p:spPr>
        <p:txBody>
          <a:bodyPr wrap="square">
            <a:spAutoFit/>
          </a:bodyPr>
          <a:lstStyle/>
          <a:p>
            <a:pPr algn="ctr">
              <a:lnSpc>
                <a:spcPct val="150000"/>
              </a:lnSpc>
              <a:spcAft>
                <a:spcPts val="600"/>
              </a:spcAft>
            </a:pPr>
            <a:r>
              <a:rPr lang="it-IT" sz="2800" b="1" dirty="0">
                <a:solidFill>
                  <a:srgbClr val="C00000"/>
                </a:solidFill>
                <a:latin typeface="Arial" panose="020B0604020202020204" pitchFamily="34" charset="0"/>
                <a:cs typeface="Arial" panose="020B0604020202020204" pitchFamily="34" charset="0"/>
              </a:rPr>
              <a:t>OBIETTIVI A PREVALENTE DIMENSIONE AMBIENTALE (3) </a:t>
            </a:r>
          </a:p>
        </p:txBody>
      </p:sp>
      <p:sp>
        <p:nvSpPr>
          <p:cNvPr id="5" name="CasellaDiTesto 4">
            <a:extLst>
              <a:ext uri="{FF2B5EF4-FFF2-40B4-BE49-F238E27FC236}">
                <a16:creationId xmlns:a16="http://schemas.microsoft.com/office/drawing/2014/main" id="{89BD91B0-0833-D54E-C721-C1276E5120A9}"/>
              </a:ext>
            </a:extLst>
          </p:cNvPr>
          <p:cNvSpPr txBox="1"/>
          <p:nvPr/>
        </p:nvSpPr>
        <p:spPr>
          <a:xfrm>
            <a:off x="169541" y="1117129"/>
            <a:ext cx="4248472" cy="3970318"/>
          </a:xfrm>
          <a:prstGeom prst="rect">
            <a:avLst/>
          </a:prstGeom>
          <a:noFill/>
        </p:spPr>
        <p:txBody>
          <a:bodyPr wrap="square" rtlCol="0">
            <a:spAutoFit/>
          </a:bodyPr>
          <a:lstStyle/>
          <a:p>
            <a:r>
              <a:rPr lang="it-IT" altLang="it-IT" dirty="0"/>
              <a:t>L’Unione dei Comuni della Bassa Romagna (o la Provincia di Ravenna o il Comune di Ravenna o la Regione Emilia-Romagna quando non ci sono i dati) presentano un andamento:</a:t>
            </a:r>
          </a:p>
          <a:p>
            <a:endParaRPr lang="it-IT" altLang="it-IT" dirty="0"/>
          </a:p>
          <a:p>
            <a:pPr marL="285750" indent="-285750">
              <a:buFont typeface="Arial" panose="020B0604020202020204" pitchFamily="34" charset="0"/>
              <a:buChar char="•"/>
            </a:pPr>
            <a:r>
              <a:rPr lang="it-IT" altLang="it-IT" b="1" dirty="0">
                <a:solidFill>
                  <a:schemeClr val="accent2"/>
                </a:solidFill>
              </a:rPr>
              <a:t>identico al livello nazionale per 2 obiettivi:</a:t>
            </a:r>
            <a:r>
              <a:rPr lang="it-IT" altLang="it-IT" dirty="0">
                <a:solidFill>
                  <a:schemeClr val="accent2"/>
                </a:solidFill>
              </a:rPr>
              <a:t> </a:t>
            </a:r>
            <a:r>
              <a:rPr lang="it-IT" altLang="it-IT" b="1" dirty="0">
                <a:solidFill>
                  <a:schemeClr val="accent2"/>
                </a:solidFill>
              </a:rPr>
              <a:t>Aree marine protette </a:t>
            </a:r>
            <a:r>
              <a:rPr lang="it-IT" altLang="it-IT" dirty="0">
                <a:solidFill>
                  <a:schemeClr val="accent2"/>
                </a:solidFill>
              </a:rPr>
              <a:t>(Target 14.5, Regione ER); </a:t>
            </a:r>
            <a:r>
              <a:rPr lang="it-IT" altLang="it-IT" b="1" dirty="0">
                <a:solidFill>
                  <a:schemeClr val="accent2"/>
                </a:solidFill>
              </a:rPr>
              <a:t>Consumo di suolo </a:t>
            </a:r>
            <a:r>
              <a:rPr lang="it-IT" altLang="it-IT" dirty="0">
                <a:solidFill>
                  <a:schemeClr val="accent2"/>
                </a:solidFill>
              </a:rPr>
              <a:t>(Target 15.3, Unione dei Comuni BR);</a:t>
            </a:r>
          </a:p>
          <a:p>
            <a:pPr marL="285750" indent="-285750">
              <a:buFont typeface="Arial" panose="020B0604020202020204" pitchFamily="34" charset="0"/>
              <a:buChar char="•"/>
            </a:pPr>
            <a:endParaRPr lang="it-IT" altLang="it-IT" dirty="0"/>
          </a:p>
          <a:p>
            <a:pPr marL="285750" indent="-285750">
              <a:buFont typeface="Arial" panose="020B0604020202020204" pitchFamily="34" charset="0"/>
              <a:buChar char="•"/>
            </a:pPr>
            <a:r>
              <a:rPr lang="it-IT" altLang="it-IT" b="1" dirty="0">
                <a:solidFill>
                  <a:srgbClr val="FF0000"/>
                </a:solidFill>
              </a:rPr>
              <a:t>peggiore del livello nazionale per 1 obiettivo: Emissioni di CO2 </a:t>
            </a:r>
            <a:r>
              <a:rPr lang="it-IT" altLang="it-IT" dirty="0">
                <a:solidFill>
                  <a:srgbClr val="FF0000"/>
                </a:solidFill>
              </a:rPr>
              <a:t>(Target 13.2, Regione ER).</a:t>
            </a:r>
          </a:p>
        </p:txBody>
      </p:sp>
      <p:sp>
        <p:nvSpPr>
          <p:cNvPr id="19" name="CasellaDiTesto 18">
            <a:extLst>
              <a:ext uri="{FF2B5EF4-FFF2-40B4-BE49-F238E27FC236}">
                <a16:creationId xmlns:a16="http://schemas.microsoft.com/office/drawing/2014/main" id="{22DC76D3-BD48-E233-42C8-2DB333EF0894}"/>
              </a:ext>
            </a:extLst>
          </p:cNvPr>
          <p:cNvSpPr txBox="1"/>
          <p:nvPr/>
        </p:nvSpPr>
        <p:spPr>
          <a:xfrm>
            <a:off x="169541" y="6575910"/>
            <a:ext cx="6746358" cy="1015663"/>
          </a:xfrm>
          <a:prstGeom prst="rect">
            <a:avLst/>
          </a:prstGeom>
          <a:noFill/>
        </p:spPr>
        <p:txBody>
          <a:bodyPr wrap="square">
            <a:spAutoFit/>
          </a:bodyPr>
          <a:lstStyle/>
          <a:p>
            <a:r>
              <a:rPr lang="it-IT" sz="1000" dirty="0">
                <a:effectLst/>
                <a:latin typeface="Calibri" panose="020F0502020204030204" pitchFamily="34" charset="0"/>
                <a:ea typeface="Times New Roman" panose="02020603050405020304" pitchFamily="18" charset="0"/>
                <a:cs typeface="Calibri" panose="020F0502020204030204" pitchFamily="34" charset="0"/>
              </a:rPr>
              <a:t>Note:</a:t>
            </a:r>
          </a:p>
          <a:p>
            <a:r>
              <a:rPr lang="it-IT" sz="1000" dirty="0">
                <a:effectLst/>
                <a:latin typeface="Calibri" panose="020F0502020204030204" pitchFamily="34" charset="0"/>
                <a:ea typeface="Times New Roman" panose="02020603050405020304" pitchFamily="18" charset="0"/>
                <a:cs typeface="Calibri" panose="020F0502020204030204" pitchFamily="34" charset="0"/>
              </a:rPr>
              <a:t>10. Obiettivo contenuto nel Green deal UE, 2019</a:t>
            </a:r>
          </a:p>
          <a:p>
            <a:r>
              <a:rPr lang="it-IT" sz="1000" dirty="0">
                <a:effectLst/>
                <a:latin typeface="Calibri" panose="020F0502020204030204" pitchFamily="34" charset="0"/>
                <a:ea typeface="Times New Roman" panose="02020603050405020304" pitchFamily="18" charset="0"/>
                <a:cs typeface="Calibri" panose="020F0502020204030204" pitchFamily="34" charset="0"/>
              </a:rPr>
              <a:t>11, 12 e 14. Obiettivi contenuti nella Strategia europea per la biodiversità, 2020  </a:t>
            </a:r>
          </a:p>
          <a:p>
            <a:r>
              <a:rPr lang="it-IT" sz="1000" dirty="0">
                <a:latin typeface="Calibri" panose="020F0502020204030204" pitchFamily="34" charset="0"/>
                <a:ea typeface="Times New Roman" panose="02020603050405020304" pitchFamily="18" charset="0"/>
                <a:cs typeface="Calibri" panose="020F0502020204030204" pitchFamily="34" charset="0"/>
              </a:rPr>
              <a:t>13. Obiettivo contenuto nel Piano per la Transizione ecologica, 2022</a:t>
            </a:r>
            <a:endParaRPr lang="it-IT" sz="1000" dirty="0">
              <a:effectLst/>
              <a:latin typeface="Calibri" panose="020F0502020204030204" pitchFamily="34" charset="0"/>
              <a:ea typeface="Times New Roman" panose="02020603050405020304" pitchFamily="18" charset="0"/>
              <a:cs typeface="Calibri" panose="020F0502020204030204" pitchFamily="34" charset="0"/>
            </a:endParaRPr>
          </a:p>
          <a:p>
            <a:endParaRPr lang="it-IT" sz="1000" dirty="0">
              <a:latin typeface="Calibri" panose="020F0502020204030204" pitchFamily="34" charset="0"/>
              <a:cs typeface="Calibri" panose="020F0502020204030204" pitchFamily="34" charset="0"/>
            </a:endParaRPr>
          </a:p>
          <a:p>
            <a:endParaRPr lang="it-IT" sz="1000" dirty="0">
              <a:latin typeface="Calibri" panose="020F0502020204030204" pitchFamily="34" charset="0"/>
              <a:cs typeface="Calibri" panose="020F0502020204030204" pitchFamily="34" charset="0"/>
            </a:endParaRPr>
          </a:p>
        </p:txBody>
      </p:sp>
      <p:pic>
        <p:nvPicPr>
          <p:cNvPr id="4" name="Immagine 3">
            <a:extLst>
              <a:ext uri="{FF2B5EF4-FFF2-40B4-BE49-F238E27FC236}">
                <a16:creationId xmlns:a16="http://schemas.microsoft.com/office/drawing/2014/main" id="{3348B376-402A-6A14-9563-A9477A5D28ED}"/>
              </a:ext>
            </a:extLst>
          </p:cNvPr>
          <p:cNvPicPr>
            <a:picLocks noChangeAspect="1"/>
          </p:cNvPicPr>
          <p:nvPr/>
        </p:nvPicPr>
        <p:blipFill>
          <a:blip r:embed="rId3"/>
          <a:stretch>
            <a:fillRect/>
          </a:stretch>
        </p:blipFill>
        <p:spPr>
          <a:xfrm>
            <a:off x="5066085" y="829097"/>
            <a:ext cx="7416824" cy="6516988"/>
          </a:xfrm>
          <a:prstGeom prst="rect">
            <a:avLst/>
          </a:prstGeom>
        </p:spPr>
      </p:pic>
    </p:spTree>
    <p:extLst>
      <p:ext uri="{BB962C8B-B14F-4D97-AF65-F5344CB8AC3E}">
        <p14:creationId xmlns:p14="http://schemas.microsoft.com/office/powerpoint/2010/main" val="130583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4713A35-E72A-A4DA-DA96-C36D184C18AD}"/>
              </a:ext>
            </a:extLst>
          </p:cNvPr>
          <p:cNvSpPr txBox="1"/>
          <p:nvPr/>
        </p:nvSpPr>
        <p:spPr>
          <a:xfrm>
            <a:off x="-1" y="11962"/>
            <a:ext cx="13420155" cy="658835"/>
          </a:xfrm>
          <a:prstGeom prst="rect">
            <a:avLst/>
          </a:prstGeom>
          <a:noFill/>
        </p:spPr>
        <p:txBody>
          <a:bodyPr wrap="square">
            <a:spAutoFit/>
          </a:bodyPr>
          <a:lstStyle/>
          <a:p>
            <a:pPr algn="ctr">
              <a:lnSpc>
                <a:spcPct val="150000"/>
              </a:lnSpc>
              <a:spcAft>
                <a:spcPts val="600"/>
              </a:spcAft>
            </a:pPr>
            <a:r>
              <a:rPr lang="it-IT" sz="2800" b="1" dirty="0">
                <a:solidFill>
                  <a:srgbClr val="C00000"/>
                </a:solidFill>
                <a:latin typeface="Arial" panose="020B0604020202020204" pitchFamily="34" charset="0"/>
                <a:cs typeface="Arial" panose="020B0604020202020204" pitchFamily="34" charset="0"/>
              </a:rPr>
              <a:t>OBIETTIVI A PREVALENTE DIMENSIONE ECONOMICA (1) </a:t>
            </a:r>
          </a:p>
        </p:txBody>
      </p:sp>
      <p:sp>
        <p:nvSpPr>
          <p:cNvPr id="5" name="CasellaDiTesto 4">
            <a:extLst>
              <a:ext uri="{FF2B5EF4-FFF2-40B4-BE49-F238E27FC236}">
                <a16:creationId xmlns:a16="http://schemas.microsoft.com/office/drawing/2014/main" id="{89BD91B0-0833-D54E-C721-C1276E5120A9}"/>
              </a:ext>
            </a:extLst>
          </p:cNvPr>
          <p:cNvSpPr txBox="1"/>
          <p:nvPr/>
        </p:nvSpPr>
        <p:spPr>
          <a:xfrm>
            <a:off x="241549" y="1314262"/>
            <a:ext cx="4534112" cy="1470974"/>
          </a:xfrm>
          <a:prstGeom prst="rect">
            <a:avLst/>
          </a:prstGeom>
          <a:noFill/>
        </p:spPr>
        <p:txBody>
          <a:bodyPr wrap="square" rtlCol="0">
            <a:spAutoFit/>
          </a:bodyPr>
          <a:lstStyle/>
          <a:p>
            <a:r>
              <a:rPr lang="it-IT" altLang="it-IT" dirty="0"/>
              <a:t>L’Unione dei Comuni della Bassa Romagna (o la Provincia di Ravenna o il Comune di Ravenna o la Regione Emilia-Romagna quando non ci sono i dati) presentano un andamento:</a:t>
            </a:r>
          </a:p>
          <a:p>
            <a:pPr algn="just"/>
            <a:endParaRPr lang="it-IT" altLang="it-IT" dirty="0"/>
          </a:p>
        </p:txBody>
      </p:sp>
      <p:sp>
        <p:nvSpPr>
          <p:cNvPr id="19" name="CasellaDiTesto 18">
            <a:extLst>
              <a:ext uri="{FF2B5EF4-FFF2-40B4-BE49-F238E27FC236}">
                <a16:creationId xmlns:a16="http://schemas.microsoft.com/office/drawing/2014/main" id="{22DC76D3-BD48-E233-42C8-2DB333EF0894}"/>
              </a:ext>
            </a:extLst>
          </p:cNvPr>
          <p:cNvSpPr txBox="1"/>
          <p:nvPr/>
        </p:nvSpPr>
        <p:spPr>
          <a:xfrm>
            <a:off x="169541" y="6584265"/>
            <a:ext cx="6746358" cy="707886"/>
          </a:xfrm>
          <a:prstGeom prst="rect">
            <a:avLst/>
          </a:prstGeom>
          <a:noFill/>
        </p:spPr>
        <p:txBody>
          <a:bodyPr wrap="square">
            <a:spAutoFit/>
          </a:bodyPr>
          <a:lstStyle/>
          <a:p>
            <a:r>
              <a:rPr lang="it-IT" sz="1000" dirty="0">
                <a:effectLst/>
                <a:latin typeface="Calibri" panose="020F0502020204030204" pitchFamily="34" charset="0"/>
                <a:ea typeface="Times New Roman" panose="02020603050405020304" pitchFamily="18" charset="0"/>
                <a:cs typeface="Calibri" panose="020F0502020204030204" pitchFamily="34" charset="0"/>
              </a:rPr>
              <a:t>Note: </a:t>
            </a:r>
          </a:p>
          <a:p>
            <a:r>
              <a:rPr lang="it-IT" sz="1000" dirty="0">
                <a:effectLst/>
                <a:latin typeface="Calibri" panose="020F0502020204030204" pitchFamily="34" charset="0"/>
                <a:ea typeface="Times New Roman" panose="02020603050405020304" pitchFamily="18" charset="0"/>
                <a:cs typeface="Calibri" panose="020F0502020204030204" pitchFamily="34" charset="0"/>
              </a:rPr>
              <a:t>15. Obiettivo contenuto nel Pilastro europeo sui diritti sociali, 2021</a:t>
            </a:r>
          </a:p>
          <a:p>
            <a:r>
              <a:rPr lang="it-IT" sz="1000" dirty="0">
                <a:effectLst/>
                <a:latin typeface="Calibri" panose="020F0502020204030204" pitchFamily="34" charset="0"/>
                <a:ea typeface="Times New Roman" panose="02020603050405020304" pitchFamily="18" charset="0"/>
                <a:cs typeface="Calibri" panose="020F0502020204030204" pitchFamily="34" charset="0"/>
              </a:rPr>
              <a:t>16, 17 e 18. Obiettivi contenuti nel Patto per il lavoro e per il clima RER, 2020 </a:t>
            </a:r>
          </a:p>
          <a:p>
            <a:endParaRPr lang="it-IT" sz="100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2" name="Immagine 1">
            <a:extLst>
              <a:ext uri="{FF2B5EF4-FFF2-40B4-BE49-F238E27FC236}">
                <a16:creationId xmlns:a16="http://schemas.microsoft.com/office/drawing/2014/main" id="{8B63832F-5D52-6813-7050-DF04656797CC}"/>
              </a:ext>
            </a:extLst>
          </p:cNvPr>
          <p:cNvPicPr>
            <a:picLocks noChangeAspect="1"/>
          </p:cNvPicPr>
          <p:nvPr/>
        </p:nvPicPr>
        <p:blipFill>
          <a:blip r:embed="rId3"/>
          <a:stretch>
            <a:fillRect/>
          </a:stretch>
        </p:blipFill>
        <p:spPr>
          <a:xfrm>
            <a:off x="4778053" y="784730"/>
            <a:ext cx="8095495" cy="6202912"/>
          </a:xfrm>
          <a:prstGeom prst="rect">
            <a:avLst/>
          </a:prstGeom>
        </p:spPr>
      </p:pic>
      <p:sp>
        <p:nvSpPr>
          <p:cNvPr id="6" name="CasellaDiTesto 5">
            <a:extLst>
              <a:ext uri="{FF2B5EF4-FFF2-40B4-BE49-F238E27FC236}">
                <a16:creationId xmlns:a16="http://schemas.microsoft.com/office/drawing/2014/main" id="{DBAB5880-7643-DD1F-84C6-B30E586C2C68}"/>
              </a:ext>
            </a:extLst>
          </p:cNvPr>
          <p:cNvSpPr txBox="1"/>
          <p:nvPr/>
        </p:nvSpPr>
        <p:spPr>
          <a:xfrm>
            <a:off x="169541" y="2557289"/>
            <a:ext cx="4320480" cy="3416320"/>
          </a:xfrm>
          <a:prstGeom prst="rect">
            <a:avLst/>
          </a:prstGeom>
          <a:noFill/>
        </p:spPr>
        <p:txBody>
          <a:bodyPr wrap="square">
            <a:spAutoFit/>
          </a:bodyPr>
          <a:lstStyle/>
          <a:p>
            <a:pPr marL="285750" indent="-285750">
              <a:buFont typeface="Arial" panose="020B0604020202020204" pitchFamily="34" charset="0"/>
              <a:buChar char="•"/>
            </a:pPr>
            <a:r>
              <a:rPr lang="it-IT" altLang="it-IT" b="1" dirty="0">
                <a:solidFill>
                  <a:schemeClr val="accent6"/>
                </a:solidFill>
              </a:rPr>
              <a:t>migliore del livello nazionale per 1 obiettivo: Tasso di occupazione </a:t>
            </a:r>
            <a:r>
              <a:rPr lang="it-IT" altLang="it-IT" dirty="0">
                <a:solidFill>
                  <a:schemeClr val="accent6"/>
                </a:solidFill>
              </a:rPr>
              <a:t>(Target 8.5, Provincia RA);</a:t>
            </a:r>
          </a:p>
          <a:p>
            <a:pPr marL="285750" indent="-285750">
              <a:buFont typeface="Arial" panose="020B0604020202020204" pitchFamily="34" charset="0"/>
              <a:buChar char="•"/>
            </a:pPr>
            <a:endParaRPr lang="it-IT" altLang="it-IT" b="1" dirty="0">
              <a:solidFill>
                <a:schemeClr val="accent2"/>
              </a:solidFill>
            </a:endParaRPr>
          </a:p>
          <a:p>
            <a:pPr marL="285750" indent="-285750">
              <a:buFont typeface="Arial" panose="020B0604020202020204" pitchFamily="34" charset="0"/>
              <a:buChar char="•"/>
            </a:pPr>
            <a:r>
              <a:rPr lang="it-IT" altLang="it-IT" b="1" dirty="0">
                <a:solidFill>
                  <a:schemeClr val="accent2"/>
                </a:solidFill>
              </a:rPr>
              <a:t>identico al livello nazionale per 1 obiettivo:</a:t>
            </a:r>
            <a:r>
              <a:rPr lang="it-IT" altLang="it-IT" dirty="0">
                <a:solidFill>
                  <a:schemeClr val="accent2"/>
                </a:solidFill>
              </a:rPr>
              <a:t> </a:t>
            </a:r>
            <a:r>
              <a:rPr lang="it-IT" altLang="it-IT" b="1" dirty="0">
                <a:solidFill>
                  <a:schemeClr val="accent2"/>
                </a:solidFill>
              </a:rPr>
              <a:t>Occupazione non regolare </a:t>
            </a:r>
            <a:r>
              <a:rPr lang="it-IT" altLang="it-IT" dirty="0">
                <a:solidFill>
                  <a:schemeClr val="accent2"/>
                </a:solidFill>
              </a:rPr>
              <a:t>(Target 8.5, Regione ER);</a:t>
            </a:r>
            <a:endParaRPr lang="it-IT" altLang="it-IT" dirty="0"/>
          </a:p>
          <a:p>
            <a:endParaRPr lang="it-IT" altLang="it-IT" dirty="0"/>
          </a:p>
          <a:p>
            <a:pPr marL="285750" indent="-285750">
              <a:buFont typeface="Arial" panose="020B0604020202020204" pitchFamily="34" charset="0"/>
              <a:buChar char="•"/>
            </a:pPr>
            <a:r>
              <a:rPr lang="it-IT" altLang="it-IT" b="1" dirty="0">
                <a:solidFill>
                  <a:srgbClr val="FF0000"/>
                </a:solidFill>
              </a:rPr>
              <a:t>peggiore del livello nazionale per 2 obiettivi: Disoccupazione </a:t>
            </a:r>
            <a:r>
              <a:rPr lang="it-IT" altLang="it-IT" dirty="0">
                <a:solidFill>
                  <a:srgbClr val="FF0000"/>
                </a:solidFill>
              </a:rPr>
              <a:t>(Target 8.5, Provincia RA);</a:t>
            </a:r>
            <a:r>
              <a:rPr lang="it-IT" altLang="it-IT" dirty="0">
                <a:solidFill>
                  <a:schemeClr val="accent2"/>
                </a:solidFill>
              </a:rPr>
              <a:t> </a:t>
            </a:r>
            <a:r>
              <a:rPr lang="it-IT" altLang="it-IT" b="1" dirty="0">
                <a:solidFill>
                  <a:srgbClr val="FF0000"/>
                </a:solidFill>
              </a:rPr>
              <a:t>Bassa paga </a:t>
            </a:r>
            <a:r>
              <a:rPr lang="it-IT" altLang="it-IT" dirty="0">
                <a:solidFill>
                  <a:srgbClr val="FF0000"/>
                </a:solidFill>
              </a:rPr>
              <a:t>(Target 8.5, Regione ER).</a:t>
            </a:r>
            <a:endParaRPr lang="it-IT" altLang="it-IT" b="1" dirty="0">
              <a:solidFill>
                <a:srgbClr val="FF0000"/>
              </a:solidFill>
            </a:endParaRPr>
          </a:p>
        </p:txBody>
      </p:sp>
    </p:spTree>
    <p:extLst>
      <p:ext uri="{BB962C8B-B14F-4D97-AF65-F5344CB8AC3E}">
        <p14:creationId xmlns:p14="http://schemas.microsoft.com/office/powerpoint/2010/main" val="12951101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4713A35-E72A-A4DA-DA96-C36D184C18AD}"/>
              </a:ext>
            </a:extLst>
          </p:cNvPr>
          <p:cNvSpPr txBox="1"/>
          <p:nvPr/>
        </p:nvSpPr>
        <p:spPr>
          <a:xfrm>
            <a:off x="-1" y="11962"/>
            <a:ext cx="13420155" cy="658835"/>
          </a:xfrm>
          <a:prstGeom prst="rect">
            <a:avLst/>
          </a:prstGeom>
          <a:noFill/>
        </p:spPr>
        <p:txBody>
          <a:bodyPr wrap="square">
            <a:spAutoFit/>
          </a:bodyPr>
          <a:lstStyle/>
          <a:p>
            <a:pPr algn="ctr">
              <a:lnSpc>
                <a:spcPct val="150000"/>
              </a:lnSpc>
              <a:spcAft>
                <a:spcPts val="600"/>
              </a:spcAft>
            </a:pPr>
            <a:r>
              <a:rPr lang="it-IT" sz="2800" b="1" dirty="0">
                <a:solidFill>
                  <a:srgbClr val="C00000"/>
                </a:solidFill>
                <a:latin typeface="Arial" panose="020B0604020202020204" pitchFamily="34" charset="0"/>
                <a:cs typeface="Arial" panose="020B0604020202020204" pitchFamily="34" charset="0"/>
              </a:rPr>
              <a:t>OBIETTIVI A PREVALENTE DIMENSIONE ECONOMICA (2) </a:t>
            </a:r>
          </a:p>
        </p:txBody>
      </p:sp>
      <p:sp>
        <p:nvSpPr>
          <p:cNvPr id="5" name="CasellaDiTesto 4">
            <a:extLst>
              <a:ext uri="{FF2B5EF4-FFF2-40B4-BE49-F238E27FC236}">
                <a16:creationId xmlns:a16="http://schemas.microsoft.com/office/drawing/2014/main" id="{89BD91B0-0833-D54E-C721-C1276E5120A9}"/>
              </a:ext>
            </a:extLst>
          </p:cNvPr>
          <p:cNvSpPr txBox="1"/>
          <p:nvPr/>
        </p:nvSpPr>
        <p:spPr>
          <a:xfrm>
            <a:off x="-6010" y="1837209"/>
            <a:ext cx="4318906" cy="3139321"/>
          </a:xfrm>
          <a:prstGeom prst="rect">
            <a:avLst/>
          </a:prstGeom>
          <a:noFill/>
        </p:spPr>
        <p:txBody>
          <a:bodyPr wrap="square" rtlCol="0">
            <a:spAutoFit/>
          </a:bodyPr>
          <a:lstStyle/>
          <a:p>
            <a:r>
              <a:rPr lang="it-IT" altLang="it-IT" dirty="0"/>
              <a:t>L’Unione dei Comuni della Bassa Romagna (o la Provincia di Ravenna o il Comune di Ravenna o la Regione Emilia-Romagna quando non ci sono i dati) presentano un andamento:</a:t>
            </a:r>
          </a:p>
          <a:p>
            <a:endParaRPr lang="it-IT" altLang="it-IT" dirty="0"/>
          </a:p>
          <a:p>
            <a:pPr marL="285750" indent="-285750">
              <a:buFont typeface="Arial" panose="020B0604020202020204" pitchFamily="34" charset="0"/>
              <a:buChar char="•"/>
            </a:pPr>
            <a:r>
              <a:rPr lang="it-IT" altLang="it-IT" b="1" dirty="0">
                <a:solidFill>
                  <a:schemeClr val="accent6"/>
                </a:solidFill>
              </a:rPr>
              <a:t>migliore del livello nazionale per 2  obiettivi: Quota di NEET</a:t>
            </a:r>
            <a:r>
              <a:rPr lang="it-IT" altLang="it-IT" dirty="0">
                <a:solidFill>
                  <a:schemeClr val="accent6"/>
                </a:solidFill>
              </a:rPr>
              <a:t> (Target 8.6, Provincia RA); </a:t>
            </a:r>
            <a:r>
              <a:rPr lang="it-IT" altLang="it-IT" b="1" dirty="0">
                <a:solidFill>
                  <a:schemeClr val="accent6"/>
                </a:solidFill>
              </a:rPr>
              <a:t>Spesa per ricerca e sviluppo </a:t>
            </a:r>
            <a:r>
              <a:rPr lang="it-IT" altLang="it-IT" dirty="0">
                <a:solidFill>
                  <a:schemeClr val="accent6"/>
                </a:solidFill>
              </a:rPr>
              <a:t>(Target 9.5, Regione ER).</a:t>
            </a:r>
            <a:endParaRPr lang="it-IT" altLang="it-IT" b="1" dirty="0">
              <a:solidFill>
                <a:schemeClr val="accent6"/>
              </a:solidFill>
            </a:endParaRPr>
          </a:p>
          <a:p>
            <a:endParaRPr lang="it-IT" altLang="it-IT" dirty="0"/>
          </a:p>
        </p:txBody>
      </p:sp>
      <p:sp>
        <p:nvSpPr>
          <p:cNvPr id="19" name="CasellaDiTesto 18">
            <a:extLst>
              <a:ext uri="{FF2B5EF4-FFF2-40B4-BE49-F238E27FC236}">
                <a16:creationId xmlns:a16="http://schemas.microsoft.com/office/drawing/2014/main" id="{22DC76D3-BD48-E233-42C8-2DB333EF0894}"/>
              </a:ext>
            </a:extLst>
          </p:cNvPr>
          <p:cNvSpPr txBox="1"/>
          <p:nvPr/>
        </p:nvSpPr>
        <p:spPr>
          <a:xfrm>
            <a:off x="169541" y="6672347"/>
            <a:ext cx="6746358" cy="861774"/>
          </a:xfrm>
          <a:prstGeom prst="rect">
            <a:avLst/>
          </a:prstGeom>
          <a:noFill/>
        </p:spPr>
        <p:txBody>
          <a:bodyPr wrap="square">
            <a:spAutoFit/>
          </a:bodyPr>
          <a:lstStyle/>
          <a:p>
            <a:r>
              <a:rPr lang="it-IT" sz="1000" dirty="0">
                <a:effectLst/>
                <a:latin typeface="Calibri" panose="020F0502020204030204" pitchFamily="34" charset="0"/>
                <a:ea typeface="Times New Roman" panose="02020603050405020304" pitchFamily="18" charset="0"/>
                <a:cs typeface="Calibri" panose="020F0502020204030204" pitchFamily="34" charset="0"/>
              </a:rPr>
              <a:t>Note:</a:t>
            </a:r>
          </a:p>
          <a:p>
            <a:r>
              <a:rPr lang="it-IT" sz="1000" dirty="0">
                <a:effectLst/>
                <a:latin typeface="Calibri" panose="020F0502020204030204" pitchFamily="34" charset="0"/>
                <a:ea typeface="Times New Roman" panose="02020603050405020304" pitchFamily="18" charset="0"/>
                <a:cs typeface="Calibri" panose="020F0502020204030204" pitchFamily="34" charset="0"/>
              </a:rPr>
              <a:t>19. Obiettivo contenuto nel Patto per il lavoro e per il clima RER, 2020</a:t>
            </a:r>
          </a:p>
          <a:p>
            <a:r>
              <a:rPr lang="it-IT" sz="1000" dirty="0">
                <a:latin typeface="Calibri" panose="020F0502020204030204" pitchFamily="34" charset="0"/>
                <a:ea typeface="Times New Roman" panose="02020603050405020304" pitchFamily="18" charset="0"/>
                <a:cs typeface="Calibri" panose="020F0502020204030204" pitchFamily="34" charset="0"/>
              </a:rPr>
              <a:t>20. </a:t>
            </a:r>
            <a:r>
              <a:rPr lang="it-IT" sz="1000" dirty="0">
                <a:effectLst/>
                <a:latin typeface="Calibri" panose="020F0502020204030204" pitchFamily="34" charset="0"/>
                <a:ea typeface="Times New Roman" panose="02020603050405020304" pitchFamily="18" charset="0"/>
                <a:cs typeface="Calibri" panose="020F0502020204030204" pitchFamily="34" charset="0"/>
              </a:rPr>
              <a:t>Obiettivo contenuto nello Spazio europeo della ricerca, 2020</a:t>
            </a:r>
          </a:p>
          <a:p>
            <a:r>
              <a:rPr lang="it-IT" sz="1000" dirty="0">
                <a:effectLst/>
                <a:latin typeface="Calibri" panose="020F0502020204030204" pitchFamily="34" charset="0"/>
                <a:ea typeface="Times New Roman" panose="02020603050405020304" pitchFamily="18" charset="0"/>
                <a:cs typeface="Calibri" panose="020F0502020204030204" pitchFamily="34" charset="0"/>
              </a:rPr>
              <a:t>21. Obiettivo contenuto nel Piano Italia a 1 Giga, 2021</a:t>
            </a:r>
          </a:p>
          <a:p>
            <a:endParaRPr lang="it-IT" sz="100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2" name="Immagine 1">
            <a:extLst>
              <a:ext uri="{FF2B5EF4-FFF2-40B4-BE49-F238E27FC236}">
                <a16:creationId xmlns:a16="http://schemas.microsoft.com/office/drawing/2014/main" id="{87752444-D9D0-0FA8-B89B-0D9B6FB165B1}"/>
              </a:ext>
            </a:extLst>
          </p:cNvPr>
          <p:cNvPicPr>
            <a:picLocks noChangeAspect="1"/>
          </p:cNvPicPr>
          <p:nvPr/>
        </p:nvPicPr>
        <p:blipFill>
          <a:blip r:embed="rId3"/>
          <a:stretch>
            <a:fillRect/>
          </a:stretch>
        </p:blipFill>
        <p:spPr>
          <a:xfrm>
            <a:off x="4312896" y="1333153"/>
            <a:ext cx="8708384" cy="5184576"/>
          </a:xfrm>
          <a:prstGeom prst="rect">
            <a:avLst/>
          </a:prstGeom>
        </p:spPr>
      </p:pic>
    </p:spTree>
    <p:extLst>
      <p:ext uri="{BB962C8B-B14F-4D97-AF65-F5344CB8AC3E}">
        <p14:creationId xmlns:p14="http://schemas.microsoft.com/office/powerpoint/2010/main" val="23629476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4713A35-E72A-A4DA-DA96-C36D184C18AD}"/>
              </a:ext>
            </a:extLst>
          </p:cNvPr>
          <p:cNvSpPr txBox="1"/>
          <p:nvPr/>
        </p:nvSpPr>
        <p:spPr>
          <a:xfrm>
            <a:off x="-1" y="11962"/>
            <a:ext cx="13420155" cy="658835"/>
          </a:xfrm>
          <a:prstGeom prst="rect">
            <a:avLst/>
          </a:prstGeom>
          <a:noFill/>
        </p:spPr>
        <p:txBody>
          <a:bodyPr wrap="square">
            <a:spAutoFit/>
          </a:bodyPr>
          <a:lstStyle/>
          <a:p>
            <a:pPr algn="ctr">
              <a:lnSpc>
                <a:spcPct val="150000"/>
              </a:lnSpc>
              <a:spcAft>
                <a:spcPts val="600"/>
              </a:spcAft>
            </a:pPr>
            <a:r>
              <a:rPr lang="it-IT" sz="2800" b="1" dirty="0">
                <a:solidFill>
                  <a:srgbClr val="C00000"/>
                </a:solidFill>
                <a:latin typeface="Arial" panose="020B0604020202020204" pitchFamily="34" charset="0"/>
                <a:cs typeface="Arial" panose="020B0604020202020204" pitchFamily="34" charset="0"/>
              </a:rPr>
              <a:t>OBIETTIVI A PREVALENTE DIMENSIONE  ECONOMICA (3) </a:t>
            </a:r>
          </a:p>
        </p:txBody>
      </p:sp>
      <p:sp>
        <p:nvSpPr>
          <p:cNvPr id="5" name="CasellaDiTesto 4">
            <a:extLst>
              <a:ext uri="{FF2B5EF4-FFF2-40B4-BE49-F238E27FC236}">
                <a16:creationId xmlns:a16="http://schemas.microsoft.com/office/drawing/2014/main" id="{89BD91B0-0833-D54E-C721-C1276E5120A9}"/>
              </a:ext>
            </a:extLst>
          </p:cNvPr>
          <p:cNvSpPr txBox="1"/>
          <p:nvPr/>
        </p:nvSpPr>
        <p:spPr>
          <a:xfrm>
            <a:off x="-1" y="1963988"/>
            <a:ext cx="4318906" cy="3139321"/>
          </a:xfrm>
          <a:prstGeom prst="rect">
            <a:avLst/>
          </a:prstGeom>
          <a:noFill/>
        </p:spPr>
        <p:txBody>
          <a:bodyPr wrap="square" rtlCol="0">
            <a:spAutoFit/>
          </a:bodyPr>
          <a:lstStyle/>
          <a:p>
            <a:r>
              <a:rPr lang="it-IT" altLang="it-IT" dirty="0"/>
              <a:t>L’Unione dei Comuni della Bassa Romagna (o la Provincia di Ravenna o la Regione Emilia-Romagna quando non ci sono i dati) presentano un andamento:</a:t>
            </a:r>
          </a:p>
          <a:p>
            <a:endParaRPr lang="it-IT" altLang="it-IT" dirty="0"/>
          </a:p>
          <a:p>
            <a:pPr marL="285750" indent="-285750">
              <a:buFont typeface="Arial" panose="020B0604020202020204" pitchFamily="34" charset="0"/>
              <a:buChar char="•"/>
            </a:pPr>
            <a:r>
              <a:rPr lang="it-IT" altLang="it-IT" b="1" dirty="0">
                <a:solidFill>
                  <a:schemeClr val="accent2"/>
                </a:solidFill>
              </a:rPr>
              <a:t>identico al livello nazionale per 2 obiettivi:</a:t>
            </a:r>
            <a:r>
              <a:rPr lang="it-IT" altLang="it-IT" dirty="0">
                <a:solidFill>
                  <a:schemeClr val="accent2"/>
                </a:solidFill>
              </a:rPr>
              <a:t> </a:t>
            </a:r>
            <a:r>
              <a:rPr lang="it-IT" altLang="it-IT" b="1" dirty="0">
                <a:solidFill>
                  <a:schemeClr val="accent2"/>
                </a:solidFill>
              </a:rPr>
              <a:t>Riciclaggio dei rifiuti </a:t>
            </a:r>
            <a:r>
              <a:rPr lang="it-IT" altLang="it-IT" dirty="0">
                <a:solidFill>
                  <a:schemeClr val="accent2"/>
                </a:solidFill>
              </a:rPr>
              <a:t>(Target 12.5, Regione ER); </a:t>
            </a:r>
            <a:r>
              <a:rPr lang="it-IT" altLang="it-IT" b="1" dirty="0">
                <a:solidFill>
                  <a:schemeClr val="accent2"/>
                </a:solidFill>
              </a:rPr>
              <a:t>Raccolta differenziata rifiuti </a:t>
            </a:r>
            <a:r>
              <a:rPr lang="it-IT" altLang="it-IT" dirty="0">
                <a:solidFill>
                  <a:schemeClr val="accent2"/>
                </a:solidFill>
              </a:rPr>
              <a:t>(Target 12.4, Unione dei Comuni BR). </a:t>
            </a:r>
            <a:endParaRPr lang="it-IT" altLang="it-IT" dirty="0"/>
          </a:p>
          <a:p>
            <a:pPr marL="285750" indent="-285750">
              <a:buFont typeface="Arial" panose="020B0604020202020204" pitchFamily="34" charset="0"/>
              <a:buChar char="•"/>
            </a:pPr>
            <a:endParaRPr lang="it-IT" altLang="it-IT" dirty="0"/>
          </a:p>
        </p:txBody>
      </p:sp>
      <p:sp>
        <p:nvSpPr>
          <p:cNvPr id="19" name="CasellaDiTesto 18">
            <a:extLst>
              <a:ext uri="{FF2B5EF4-FFF2-40B4-BE49-F238E27FC236}">
                <a16:creationId xmlns:a16="http://schemas.microsoft.com/office/drawing/2014/main" id="{22DC76D3-BD48-E233-42C8-2DB333EF0894}"/>
              </a:ext>
            </a:extLst>
          </p:cNvPr>
          <p:cNvSpPr txBox="1"/>
          <p:nvPr/>
        </p:nvSpPr>
        <p:spPr>
          <a:xfrm>
            <a:off x="313557" y="6928727"/>
            <a:ext cx="6746358" cy="400110"/>
          </a:xfrm>
          <a:prstGeom prst="rect">
            <a:avLst/>
          </a:prstGeom>
          <a:noFill/>
        </p:spPr>
        <p:txBody>
          <a:bodyPr wrap="square">
            <a:spAutoFit/>
          </a:bodyPr>
          <a:lstStyle/>
          <a:p>
            <a:r>
              <a:rPr lang="it-IT" sz="1000" dirty="0">
                <a:effectLst/>
                <a:latin typeface="Calibri" panose="020F0502020204030204" pitchFamily="34" charset="0"/>
                <a:ea typeface="Times New Roman" panose="02020603050405020304" pitchFamily="18" charset="0"/>
                <a:cs typeface="Calibri" panose="020F0502020204030204" pitchFamily="34" charset="0"/>
              </a:rPr>
              <a:t>Note:</a:t>
            </a:r>
          </a:p>
          <a:p>
            <a:r>
              <a:rPr lang="it-IT" sz="1000" dirty="0">
                <a:effectLst/>
                <a:latin typeface="Calibri" panose="020F0502020204030204" pitchFamily="34" charset="0"/>
                <a:ea typeface="Times New Roman" panose="02020603050405020304" pitchFamily="18" charset="0"/>
                <a:cs typeface="Calibri" panose="020F0502020204030204" pitchFamily="34" charset="0"/>
              </a:rPr>
              <a:t>22 e 23. Obiettivi contenuti nel Patto per il lavoro e per il clima RER, 2020</a:t>
            </a:r>
          </a:p>
        </p:txBody>
      </p:sp>
      <p:pic>
        <p:nvPicPr>
          <p:cNvPr id="4" name="Immagine 3">
            <a:extLst>
              <a:ext uri="{FF2B5EF4-FFF2-40B4-BE49-F238E27FC236}">
                <a16:creationId xmlns:a16="http://schemas.microsoft.com/office/drawing/2014/main" id="{5618210A-A12A-7AC8-1F5A-1DCB7FF4AC95}"/>
              </a:ext>
            </a:extLst>
          </p:cNvPr>
          <p:cNvPicPr>
            <a:picLocks noChangeAspect="1"/>
          </p:cNvPicPr>
          <p:nvPr/>
        </p:nvPicPr>
        <p:blipFill>
          <a:blip r:embed="rId3"/>
          <a:stretch>
            <a:fillRect/>
          </a:stretch>
        </p:blipFill>
        <p:spPr>
          <a:xfrm>
            <a:off x="4490021" y="1477169"/>
            <a:ext cx="8536698" cy="4158367"/>
          </a:xfrm>
          <a:prstGeom prst="rect">
            <a:avLst/>
          </a:prstGeom>
        </p:spPr>
      </p:pic>
    </p:spTree>
    <p:extLst>
      <p:ext uri="{BB962C8B-B14F-4D97-AF65-F5344CB8AC3E}">
        <p14:creationId xmlns:p14="http://schemas.microsoft.com/office/powerpoint/2010/main" val="3213116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4713A35-E72A-A4DA-DA96-C36D184C18AD}"/>
              </a:ext>
            </a:extLst>
          </p:cNvPr>
          <p:cNvSpPr txBox="1"/>
          <p:nvPr/>
        </p:nvSpPr>
        <p:spPr>
          <a:xfrm>
            <a:off x="-1" y="11962"/>
            <a:ext cx="13420155" cy="658835"/>
          </a:xfrm>
          <a:prstGeom prst="rect">
            <a:avLst/>
          </a:prstGeom>
          <a:noFill/>
        </p:spPr>
        <p:txBody>
          <a:bodyPr wrap="square">
            <a:spAutoFit/>
          </a:bodyPr>
          <a:lstStyle/>
          <a:p>
            <a:pPr algn="ctr">
              <a:lnSpc>
                <a:spcPct val="150000"/>
              </a:lnSpc>
              <a:spcAft>
                <a:spcPts val="600"/>
              </a:spcAft>
            </a:pPr>
            <a:r>
              <a:rPr lang="it-IT" sz="2800" b="1" dirty="0">
                <a:solidFill>
                  <a:srgbClr val="C00000"/>
                </a:solidFill>
                <a:latin typeface="Arial" panose="020B0604020202020204" pitchFamily="34" charset="0"/>
                <a:cs typeface="Arial" panose="020B0604020202020204" pitchFamily="34" charset="0"/>
              </a:rPr>
              <a:t>OBIETTIVI A PREVALENTE DIMENSIONE ISTITUZIONALE  </a:t>
            </a:r>
          </a:p>
        </p:txBody>
      </p:sp>
      <p:sp>
        <p:nvSpPr>
          <p:cNvPr id="5" name="CasellaDiTesto 4">
            <a:extLst>
              <a:ext uri="{FF2B5EF4-FFF2-40B4-BE49-F238E27FC236}">
                <a16:creationId xmlns:a16="http://schemas.microsoft.com/office/drawing/2014/main" id="{89BD91B0-0833-D54E-C721-C1276E5120A9}"/>
              </a:ext>
            </a:extLst>
          </p:cNvPr>
          <p:cNvSpPr txBox="1"/>
          <p:nvPr/>
        </p:nvSpPr>
        <p:spPr>
          <a:xfrm>
            <a:off x="-4104" y="1837209"/>
            <a:ext cx="4318906" cy="4801314"/>
          </a:xfrm>
          <a:prstGeom prst="rect">
            <a:avLst/>
          </a:prstGeom>
          <a:noFill/>
        </p:spPr>
        <p:txBody>
          <a:bodyPr wrap="square" rtlCol="0">
            <a:spAutoFit/>
          </a:bodyPr>
          <a:lstStyle/>
          <a:p>
            <a:r>
              <a:rPr lang="it-IT" altLang="it-IT" dirty="0"/>
              <a:t>L’Unione dei Comuni della Bassa Romagna (o la Provincia di Ravenna o il Comune di Ravenna o la Regione Emilia-Romagna quando non ci sono i dati) presentano un andamento:</a:t>
            </a:r>
          </a:p>
          <a:p>
            <a:endParaRPr lang="it-IT" altLang="it-IT" dirty="0"/>
          </a:p>
          <a:p>
            <a:pPr marL="285750" indent="-285750">
              <a:buFont typeface="Arial" panose="020B0604020202020204" pitchFamily="34" charset="0"/>
              <a:buChar char="•"/>
            </a:pPr>
            <a:r>
              <a:rPr lang="it-IT" altLang="it-IT" b="1" dirty="0">
                <a:solidFill>
                  <a:schemeClr val="accent6"/>
                </a:solidFill>
              </a:rPr>
              <a:t>migliore del livello nazionale per 1  obiettivo: Affollamento carceri </a:t>
            </a:r>
            <a:r>
              <a:rPr lang="it-IT" altLang="it-IT" dirty="0">
                <a:solidFill>
                  <a:schemeClr val="accent6"/>
                </a:solidFill>
              </a:rPr>
              <a:t>(Target 16.3, Provincia RA); </a:t>
            </a:r>
          </a:p>
          <a:p>
            <a:pPr marL="285750" indent="-285750">
              <a:buFont typeface="Arial" panose="020B0604020202020204" pitchFamily="34" charset="0"/>
              <a:buChar char="•"/>
            </a:pPr>
            <a:endParaRPr lang="it-IT" altLang="it-IT" b="1" dirty="0">
              <a:solidFill>
                <a:schemeClr val="accent2"/>
              </a:solidFill>
            </a:endParaRPr>
          </a:p>
          <a:p>
            <a:pPr marL="285750" indent="-285750">
              <a:buFont typeface="Arial" panose="020B0604020202020204" pitchFamily="34" charset="0"/>
              <a:buChar char="•"/>
            </a:pPr>
            <a:r>
              <a:rPr lang="it-IT" altLang="it-IT" b="1" dirty="0">
                <a:solidFill>
                  <a:schemeClr val="accent2"/>
                </a:solidFill>
              </a:rPr>
              <a:t>identico al livello nazionale per 1 obiettivo:</a:t>
            </a:r>
            <a:r>
              <a:rPr lang="it-IT" altLang="it-IT" dirty="0">
                <a:solidFill>
                  <a:schemeClr val="accent2"/>
                </a:solidFill>
              </a:rPr>
              <a:t> </a:t>
            </a:r>
            <a:r>
              <a:rPr lang="it-IT" altLang="it-IT" b="1" dirty="0">
                <a:solidFill>
                  <a:schemeClr val="accent2"/>
                </a:solidFill>
              </a:rPr>
              <a:t>Durata procedimenti civili </a:t>
            </a:r>
            <a:r>
              <a:rPr lang="it-IT" altLang="it-IT" dirty="0">
                <a:solidFill>
                  <a:schemeClr val="accent2"/>
                </a:solidFill>
              </a:rPr>
              <a:t>(Target 16.7, Regione ER).</a:t>
            </a:r>
            <a:endParaRPr lang="it-IT" altLang="it-IT" dirty="0"/>
          </a:p>
          <a:p>
            <a:pPr marL="285750" indent="-285750">
              <a:buFont typeface="Arial" panose="020B0604020202020204" pitchFamily="34" charset="0"/>
              <a:buChar char="•"/>
            </a:pPr>
            <a:endParaRPr lang="it-IT" altLang="it-IT" dirty="0">
              <a:solidFill>
                <a:schemeClr val="accent6"/>
              </a:solidFill>
            </a:endParaRPr>
          </a:p>
          <a:p>
            <a:pPr marL="285750" indent="-285750">
              <a:buFont typeface="Arial" panose="020B0604020202020204" pitchFamily="34" charset="0"/>
              <a:buChar char="•"/>
            </a:pPr>
            <a:endParaRPr lang="it-IT" altLang="it-IT" dirty="0">
              <a:solidFill>
                <a:schemeClr val="accent6"/>
              </a:solidFill>
            </a:endParaRPr>
          </a:p>
          <a:p>
            <a:pPr marL="285750" indent="-285750">
              <a:buFont typeface="Arial" panose="020B0604020202020204" pitchFamily="34" charset="0"/>
              <a:buChar char="•"/>
            </a:pPr>
            <a:endParaRPr lang="it-IT" altLang="it-IT" dirty="0"/>
          </a:p>
          <a:p>
            <a:r>
              <a:rPr lang="it-IT" altLang="it-IT" dirty="0">
                <a:solidFill>
                  <a:schemeClr val="accent2"/>
                </a:solidFill>
              </a:rPr>
              <a:t> </a:t>
            </a:r>
            <a:endParaRPr lang="it-IT" altLang="it-IT" dirty="0">
              <a:solidFill>
                <a:srgbClr val="FF0000"/>
              </a:solidFill>
            </a:endParaRPr>
          </a:p>
        </p:txBody>
      </p:sp>
      <p:pic>
        <p:nvPicPr>
          <p:cNvPr id="8" name="Immagine 7">
            <a:extLst>
              <a:ext uri="{FF2B5EF4-FFF2-40B4-BE49-F238E27FC236}">
                <a16:creationId xmlns:a16="http://schemas.microsoft.com/office/drawing/2014/main" id="{5C630E55-62F9-A956-E246-8A18865B64B0}"/>
              </a:ext>
            </a:extLst>
          </p:cNvPr>
          <p:cNvPicPr>
            <a:picLocks noChangeAspect="1"/>
          </p:cNvPicPr>
          <p:nvPr/>
        </p:nvPicPr>
        <p:blipFill>
          <a:blip r:embed="rId3"/>
          <a:stretch>
            <a:fillRect/>
          </a:stretch>
        </p:blipFill>
        <p:spPr>
          <a:xfrm>
            <a:off x="4634037" y="1981225"/>
            <a:ext cx="8597580" cy="3248903"/>
          </a:xfrm>
          <a:prstGeom prst="rect">
            <a:avLst/>
          </a:prstGeom>
        </p:spPr>
      </p:pic>
      <p:sp>
        <p:nvSpPr>
          <p:cNvPr id="9" name="CasellaDiTesto 8">
            <a:extLst>
              <a:ext uri="{FF2B5EF4-FFF2-40B4-BE49-F238E27FC236}">
                <a16:creationId xmlns:a16="http://schemas.microsoft.com/office/drawing/2014/main" id="{458B3904-56A6-B816-7BD0-D2C3B027270B}"/>
              </a:ext>
            </a:extLst>
          </p:cNvPr>
          <p:cNvSpPr txBox="1"/>
          <p:nvPr/>
        </p:nvSpPr>
        <p:spPr>
          <a:xfrm>
            <a:off x="241549" y="6540556"/>
            <a:ext cx="6746358" cy="553998"/>
          </a:xfrm>
          <a:prstGeom prst="rect">
            <a:avLst/>
          </a:prstGeom>
          <a:noFill/>
        </p:spPr>
        <p:txBody>
          <a:bodyPr wrap="square">
            <a:spAutoFit/>
          </a:bodyPr>
          <a:lstStyle/>
          <a:p>
            <a:r>
              <a:rPr lang="it-IT" sz="1000" dirty="0">
                <a:effectLst/>
                <a:latin typeface="Calibri" panose="020F0502020204030204" pitchFamily="34" charset="0"/>
                <a:ea typeface="Times New Roman" panose="02020603050405020304" pitchFamily="18" charset="0"/>
                <a:cs typeface="Calibri" panose="020F0502020204030204" pitchFamily="34" charset="0"/>
              </a:rPr>
              <a:t>Note: </a:t>
            </a:r>
          </a:p>
          <a:p>
            <a:r>
              <a:rPr lang="it-IT" sz="1000" dirty="0">
                <a:effectLst/>
                <a:latin typeface="Calibri" panose="020F0502020204030204" pitchFamily="34" charset="0"/>
                <a:ea typeface="Times New Roman" panose="02020603050405020304" pitchFamily="18" charset="0"/>
                <a:cs typeface="Calibri" panose="020F0502020204030204" pitchFamily="34" charset="0"/>
              </a:rPr>
              <a:t>24. Obiettivo individuato dagli esperti </a:t>
            </a:r>
            <a:r>
              <a:rPr lang="it-IT" sz="1000" dirty="0" err="1">
                <a:effectLst/>
                <a:latin typeface="Calibri" panose="020F0502020204030204" pitchFamily="34" charset="0"/>
                <a:ea typeface="Times New Roman" panose="02020603050405020304" pitchFamily="18" charset="0"/>
                <a:cs typeface="Calibri" panose="020F0502020204030204" pitchFamily="34" charset="0"/>
              </a:rPr>
              <a:t>ASviS</a:t>
            </a:r>
            <a:r>
              <a:rPr lang="it-IT" sz="1000" dirty="0">
                <a:effectLst/>
                <a:latin typeface="Calibri" panose="020F0502020204030204" pitchFamily="34" charset="0"/>
                <a:ea typeface="Times New Roman" panose="02020603050405020304" pitchFamily="18" charset="0"/>
                <a:cs typeface="Calibri" panose="020F0502020204030204" pitchFamily="34" charset="0"/>
              </a:rPr>
              <a:t> </a:t>
            </a:r>
          </a:p>
          <a:p>
            <a:r>
              <a:rPr lang="it-IT" sz="1000" dirty="0">
                <a:effectLst/>
                <a:latin typeface="Calibri" panose="020F0502020204030204" pitchFamily="34" charset="0"/>
                <a:ea typeface="Times New Roman" panose="02020603050405020304" pitchFamily="18" charset="0"/>
                <a:cs typeface="Calibri" panose="020F0502020204030204" pitchFamily="34" charset="0"/>
              </a:rPr>
              <a:t>25. Obiettivo </a:t>
            </a:r>
            <a:r>
              <a:rPr lang="it-IT" sz="1000" dirty="0" err="1">
                <a:effectLst/>
                <a:latin typeface="Calibri" panose="020F0502020204030204" pitchFamily="34" charset="0"/>
                <a:ea typeface="Times New Roman" panose="02020603050405020304" pitchFamily="18" charset="0"/>
                <a:cs typeface="Calibri" panose="020F0502020204030204" pitchFamily="34" charset="0"/>
              </a:rPr>
              <a:t>ASviS</a:t>
            </a:r>
            <a:r>
              <a:rPr lang="it-IT" sz="1000" dirty="0">
                <a:effectLst/>
                <a:latin typeface="Calibri" panose="020F0502020204030204" pitchFamily="34" charset="0"/>
                <a:ea typeface="Times New Roman" panose="02020603050405020304" pitchFamily="18" charset="0"/>
                <a:cs typeface="Calibri" panose="020F0502020204030204" pitchFamily="34" charset="0"/>
              </a:rPr>
              <a:t>, confronto con la migliore delle Regioni italiane  </a:t>
            </a:r>
          </a:p>
        </p:txBody>
      </p:sp>
    </p:spTree>
    <p:extLst>
      <p:ext uri="{BB962C8B-B14F-4D97-AF65-F5344CB8AC3E}">
        <p14:creationId xmlns:p14="http://schemas.microsoft.com/office/powerpoint/2010/main" val="35327372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4713A35-E72A-A4DA-DA96-C36D184C18AD}"/>
              </a:ext>
            </a:extLst>
          </p:cNvPr>
          <p:cNvSpPr txBox="1"/>
          <p:nvPr/>
        </p:nvSpPr>
        <p:spPr>
          <a:xfrm>
            <a:off x="-1" y="11962"/>
            <a:ext cx="13420155" cy="658835"/>
          </a:xfrm>
          <a:prstGeom prst="rect">
            <a:avLst/>
          </a:prstGeom>
          <a:noFill/>
        </p:spPr>
        <p:txBody>
          <a:bodyPr wrap="square">
            <a:spAutoFit/>
          </a:bodyPr>
          <a:lstStyle/>
          <a:p>
            <a:pPr algn="ctr">
              <a:lnSpc>
                <a:spcPct val="150000"/>
              </a:lnSpc>
              <a:spcAft>
                <a:spcPts val="600"/>
              </a:spcAft>
            </a:pPr>
            <a:r>
              <a:rPr lang="it-IT" sz="2800" b="1" dirty="0">
                <a:solidFill>
                  <a:srgbClr val="C00000"/>
                </a:solidFill>
                <a:latin typeface="Arial" panose="020B0604020202020204" pitchFamily="34" charset="0"/>
                <a:cs typeface="Arial" panose="020B0604020202020204" pitchFamily="34" charset="0"/>
              </a:rPr>
              <a:t>OBIETTIVI A PREVALENTE DIMENSIONE SOCIALE (1) </a:t>
            </a:r>
          </a:p>
        </p:txBody>
      </p:sp>
      <p:sp>
        <p:nvSpPr>
          <p:cNvPr id="5" name="CasellaDiTesto 4">
            <a:extLst>
              <a:ext uri="{FF2B5EF4-FFF2-40B4-BE49-F238E27FC236}">
                <a16:creationId xmlns:a16="http://schemas.microsoft.com/office/drawing/2014/main" id="{89BD91B0-0833-D54E-C721-C1276E5120A9}"/>
              </a:ext>
            </a:extLst>
          </p:cNvPr>
          <p:cNvSpPr txBox="1"/>
          <p:nvPr/>
        </p:nvSpPr>
        <p:spPr>
          <a:xfrm>
            <a:off x="-1" y="1189137"/>
            <a:ext cx="4318906" cy="5078313"/>
          </a:xfrm>
          <a:prstGeom prst="rect">
            <a:avLst/>
          </a:prstGeom>
          <a:noFill/>
        </p:spPr>
        <p:txBody>
          <a:bodyPr wrap="square" rtlCol="0">
            <a:spAutoFit/>
          </a:bodyPr>
          <a:lstStyle/>
          <a:p>
            <a:r>
              <a:rPr lang="it-IT" altLang="it-IT" dirty="0"/>
              <a:t>L’Unione dei Comuni della Bassa Romagna (o la Provincia di Ravenna o la Regione Emilia-Romagna quando non ci sono i dati) presentano un andamento:</a:t>
            </a:r>
          </a:p>
          <a:p>
            <a:endParaRPr lang="it-IT" altLang="it-IT" b="1" dirty="0">
              <a:solidFill>
                <a:schemeClr val="accent6"/>
              </a:solidFill>
            </a:endParaRPr>
          </a:p>
          <a:p>
            <a:pPr marL="285750" indent="-285750">
              <a:buFont typeface="Arial" panose="020B0604020202020204" pitchFamily="34" charset="0"/>
              <a:buChar char="•"/>
            </a:pPr>
            <a:r>
              <a:rPr lang="it-IT" altLang="it-IT" b="1" dirty="0">
                <a:solidFill>
                  <a:schemeClr val="accent6"/>
                </a:solidFill>
              </a:rPr>
              <a:t>migliore del livello nazionale per 3 obiettivi: Copertura vaccinale </a:t>
            </a:r>
            <a:r>
              <a:rPr lang="it-IT" altLang="it-IT" dirty="0">
                <a:solidFill>
                  <a:schemeClr val="accent6"/>
                </a:solidFill>
              </a:rPr>
              <a:t>(Target 3.8, Regione ER);</a:t>
            </a:r>
            <a:r>
              <a:rPr lang="it-IT" altLang="it-IT" b="1" dirty="0">
                <a:solidFill>
                  <a:schemeClr val="accent6"/>
                </a:solidFill>
              </a:rPr>
              <a:t> Abbandono scolastico </a:t>
            </a:r>
            <a:r>
              <a:rPr lang="it-IT" altLang="it-IT" dirty="0">
                <a:solidFill>
                  <a:schemeClr val="accent6"/>
                </a:solidFill>
              </a:rPr>
              <a:t>(Target 4.1, Regione ER); </a:t>
            </a:r>
            <a:r>
              <a:rPr lang="it-IT" altLang="it-IT" b="1" dirty="0">
                <a:solidFill>
                  <a:schemeClr val="accent6"/>
                </a:solidFill>
              </a:rPr>
              <a:t>Incidenti stradali</a:t>
            </a:r>
            <a:r>
              <a:rPr lang="it-IT" altLang="it-IT" dirty="0">
                <a:solidFill>
                  <a:schemeClr val="accent6"/>
                </a:solidFill>
              </a:rPr>
              <a:t> (Target 3.6, Unione dei Comuni  BR).</a:t>
            </a:r>
          </a:p>
          <a:p>
            <a:pPr marL="285750" indent="-285750">
              <a:buFont typeface="Arial" panose="020B0604020202020204" pitchFamily="34" charset="0"/>
              <a:buChar char="•"/>
            </a:pPr>
            <a:endParaRPr lang="it-IT" altLang="it-IT" dirty="0">
              <a:solidFill>
                <a:schemeClr val="accent6"/>
              </a:solidFill>
            </a:endParaRPr>
          </a:p>
          <a:p>
            <a:r>
              <a:rPr lang="it-IT" altLang="it-IT" b="1" dirty="0">
                <a:solidFill>
                  <a:schemeClr val="accent6"/>
                </a:solidFill>
              </a:rPr>
              <a:t> </a:t>
            </a:r>
            <a:endParaRPr lang="it-IT" altLang="it-IT" dirty="0"/>
          </a:p>
          <a:p>
            <a:pPr marL="285750" indent="-285750">
              <a:buFont typeface="Arial" panose="020B0604020202020204" pitchFamily="34" charset="0"/>
              <a:buChar char="•"/>
            </a:pPr>
            <a:r>
              <a:rPr lang="it-IT" altLang="it-IT" b="1" dirty="0">
                <a:solidFill>
                  <a:schemeClr val="accent2"/>
                </a:solidFill>
              </a:rPr>
              <a:t>identico al livello nazionale per 2 obiettivi:</a:t>
            </a:r>
            <a:r>
              <a:rPr lang="it-IT" altLang="it-IT" dirty="0">
                <a:solidFill>
                  <a:schemeClr val="accent2"/>
                </a:solidFill>
              </a:rPr>
              <a:t> </a:t>
            </a:r>
            <a:r>
              <a:rPr lang="it-IT" altLang="it-IT" b="1" dirty="0">
                <a:solidFill>
                  <a:schemeClr val="accent2"/>
                </a:solidFill>
              </a:rPr>
              <a:t>Povertà </a:t>
            </a:r>
            <a:r>
              <a:rPr lang="it-IT" altLang="it-IT" dirty="0">
                <a:solidFill>
                  <a:schemeClr val="accent2"/>
                </a:solidFill>
              </a:rPr>
              <a:t>(Target 1.2, Regione ER) ; </a:t>
            </a:r>
            <a:r>
              <a:rPr lang="it-IT" altLang="it-IT" b="1" dirty="0">
                <a:solidFill>
                  <a:schemeClr val="accent2"/>
                </a:solidFill>
              </a:rPr>
              <a:t>Malattie croniche non trasmissibili </a:t>
            </a:r>
            <a:r>
              <a:rPr lang="it-IT" altLang="it-IT" dirty="0">
                <a:solidFill>
                  <a:schemeClr val="accent2"/>
                </a:solidFill>
              </a:rPr>
              <a:t>(Target 3.4, Regione ER).</a:t>
            </a:r>
            <a:endParaRPr lang="it-IT" altLang="it-IT" dirty="0"/>
          </a:p>
          <a:p>
            <a:endParaRPr lang="it-IT" altLang="it-IT" dirty="0">
              <a:solidFill>
                <a:srgbClr val="FF0000"/>
              </a:solidFill>
            </a:endParaRPr>
          </a:p>
        </p:txBody>
      </p:sp>
      <p:sp>
        <p:nvSpPr>
          <p:cNvPr id="7" name="CasellaDiTesto 6">
            <a:extLst>
              <a:ext uri="{FF2B5EF4-FFF2-40B4-BE49-F238E27FC236}">
                <a16:creationId xmlns:a16="http://schemas.microsoft.com/office/drawing/2014/main" id="{1CF056CC-0F31-438B-9024-2B01A0C2BFA6}"/>
              </a:ext>
            </a:extLst>
          </p:cNvPr>
          <p:cNvSpPr txBox="1"/>
          <p:nvPr/>
        </p:nvSpPr>
        <p:spPr>
          <a:xfrm>
            <a:off x="169541" y="6544449"/>
            <a:ext cx="6746358" cy="861774"/>
          </a:xfrm>
          <a:prstGeom prst="rect">
            <a:avLst/>
          </a:prstGeom>
          <a:noFill/>
        </p:spPr>
        <p:txBody>
          <a:bodyPr wrap="square">
            <a:spAutoFit/>
          </a:bodyPr>
          <a:lstStyle/>
          <a:p>
            <a:r>
              <a:rPr lang="it-IT" sz="1000" dirty="0">
                <a:effectLst/>
                <a:latin typeface="Calibri" panose="020F0502020204030204" pitchFamily="34" charset="0"/>
                <a:ea typeface="Times New Roman" panose="02020603050405020304" pitchFamily="18" charset="0"/>
                <a:cs typeface="Calibri" panose="020F0502020204030204" pitchFamily="34" charset="0"/>
              </a:rPr>
              <a:t>Note: </a:t>
            </a:r>
          </a:p>
          <a:p>
            <a:r>
              <a:rPr lang="it-IT" sz="1000" dirty="0">
                <a:effectLst/>
                <a:latin typeface="Calibri" panose="020F0502020204030204" pitchFamily="34" charset="0"/>
                <a:ea typeface="Times New Roman" panose="02020603050405020304" pitchFamily="18" charset="0"/>
                <a:cs typeface="Calibri" panose="020F0502020204030204" pitchFamily="34" charset="0"/>
              </a:rPr>
              <a:t>26. Obiettivo contenuto nel Pilastro europeo sui diritti sociali, 2021</a:t>
            </a:r>
          </a:p>
          <a:p>
            <a:r>
              <a:rPr lang="it-IT" sz="1000" dirty="0">
                <a:latin typeface="Calibri" panose="020F0502020204030204" pitchFamily="34" charset="0"/>
                <a:ea typeface="Times New Roman" panose="02020603050405020304" pitchFamily="18" charset="0"/>
                <a:cs typeface="Calibri" panose="020F0502020204030204" pitchFamily="34" charset="0"/>
              </a:rPr>
              <a:t>27. Obiettivo dell’Organizzazione mondiale della sanità </a:t>
            </a:r>
          </a:p>
          <a:p>
            <a:r>
              <a:rPr lang="it-IT" sz="1000" dirty="0">
                <a:effectLst/>
                <a:latin typeface="Calibri" panose="020F0502020204030204" pitchFamily="34" charset="0"/>
                <a:ea typeface="Times New Roman" panose="02020603050405020304" pitchFamily="18" charset="0"/>
                <a:cs typeface="Calibri" panose="020F0502020204030204" pitchFamily="34" charset="0"/>
              </a:rPr>
              <a:t>28. Obiettivo contenuto nel Piano nazionale sicurezza stradale 2030, 2022</a:t>
            </a:r>
          </a:p>
          <a:p>
            <a:r>
              <a:rPr lang="it-IT" sz="1000" dirty="0">
                <a:effectLst/>
                <a:latin typeface="Calibri" panose="020F0502020204030204" pitchFamily="34" charset="0"/>
                <a:ea typeface="Times New Roman" panose="02020603050405020304" pitchFamily="18" charset="0"/>
                <a:cs typeface="Calibri" panose="020F0502020204030204" pitchFamily="34" charset="0"/>
              </a:rPr>
              <a:t>29 e 30. Obiettivi contenuti nel Patto per il lavoro e per il clima RER, 2020 </a:t>
            </a:r>
          </a:p>
        </p:txBody>
      </p:sp>
      <p:pic>
        <p:nvPicPr>
          <p:cNvPr id="4" name="Immagine 3">
            <a:extLst>
              <a:ext uri="{FF2B5EF4-FFF2-40B4-BE49-F238E27FC236}">
                <a16:creationId xmlns:a16="http://schemas.microsoft.com/office/drawing/2014/main" id="{208F2608-C8C1-6BCD-F73E-5963FBA2BE20}"/>
              </a:ext>
            </a:extLst>
          </p:cNvPr>
          <p:cNvPicPr>
            <a:picLocks noChangeAspect="1"/>
          </p:cNvPicPr>
          <p:nvPr/>
        </p:nvPicPr>
        <p:blipFill>
          <a:blip r:embed="rId3"/>
          <a:stretch>
            <a:fillRect/>
          </a:stretch>
        </p:blipFill>
        <p:spPr>
          <a:xfrm>
            <a:off x="4922069" y="829097"/>
            <a:ext cx="7632848" cy="6356114"/>
          </a:xfrm>
          <a:prstGeom prst="rect">
            <a:avLst/>
          </a:prstGeom>
        </p:spPr>
      </p:pic>
    </p:spTree>
    <p:extLst>
      <p:ext uri="{BB962C8B-B14F-4D97-AF65-F5344CB8AC3E}">
        <p14:creationId xmlns:p14="http://schemas.microsoft.com/office/powerpoint/2010/main" val="25169557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4713A35-E72A-A4DA-DA96-C36D184C18AD}"/>
              </a:ext>
            </a:extLst>
          </p:cNvPr>
          <p:cNvSpPr txBox="1"/>
          <p:nvPr/>
        </p:nvSpPr>
        <p:spPr>
          <a:xfrm>
            <a:off x="-1" y="11962"/>
            <a:ext cx="13420155" cy="658835"/>
          </a:xfrm>
          <a:prstGeom prst="rect">
            <a:avLst/>
          </a:prstGeom>
          <a:noFill/>
        </p:spPr>
        <p:txBody>
          <a:bodyPr wrap="square">
            <a:spAutoFit/>
          </a:bodyPr>
          <a:lstStyle/>
          <a:p>
            <a:pPr algn="ctr">
              <a:lnSpc>
                <a:spcPct val="150000"/>
              </a:lnSpc>
              <a:spcAft>
                <a:spcPts val="600"/>
              </a:spcAft>
            </a:pPr>
            <a:r>
              <a:rPr lang="it-IT" sz="2800" b="1" dirty="0">
                <a:solidFill>
                  <a:srgbClr val="C00000"/>
                </a:solidFill>
                <a:latin typeface="Arial" panose="020B0604020202020204" pitchFamily="34" charset="0"/>
                <a:cs typeface="Arial" panose="020B0604020202020204" pitchFamily="34" charset="0"/>
              </a:rPr>
              <a:t>OBIETTIVI A PREVALENTE DIMENSIONE SOCIALE (2) </a:t>
            </a:r>
          </a:p>
        </p:txBody>
      </p:sp>
      <p:sp>
        <p:nvSpPr>
          <p:cNvPr id="5" name="CasellaDiTesto 4">
            <a:extLst>
              <a:ext uri="{FF2B5EF4-FFF2-40B4-BE49-F238E27FC236}">
                <a16:creationId xmlns:a16="http://schemas.microsoft.com/office/drawing/2014/main" id="{89BD91B0-0833-D54E-C721-C1276E5120A9}"/>
              </a:ext>
            </a:extLst>
          </p:cNvPr>
          <p:cNvSpPr txBox="1"/>
          <p:nvPr/>
        </p:nvSpPr>
        <p:spPr>
          <a:xfrm>
            <a:off x="31167" y="1024498"/>
            <a:ext cx="4318906" cy="6186309"/>
          </a:xfrm>
          <a:prstGeom prst="rect">
            <a:avLst/>
          </a:prstGeom>
          <a:noFill/>
        </p:spPr>
        <p:txBody>
          <a:bodyPr wrap="square" rtlCol="0">
            <a:spAutoFit/>
          </a:bodyPr>
          <a:lstStyle/>
          <a:p>
            <a:r>
              <a:rPr lang="it-IT" altLang="it-IT" dirty="0"/>
              <a:t>L’Unione dei Comuni della Bassa Romagna (o la Provincia di Ravenna o il Comune di Ravenna o la Regione Emilia-Romagna quando non ci sono i dati) presentano un andamento:</a:t>
            </a:r>
          </a:p>
          <a:p>
            <a:endParaRPr lang="it-IT" altLang="it-IT" dirty="0"/>
          </a:p>
          <a:p>
            <a:pPr marL="285750" indent="-285750">
              <a:buFont typeface="Arial" panose="020B0604020202020204" pitchFamily="34" charset="0"/>
              <a:buChar char="•"/>
            </a:pPr>
            <a:r>
              <a:rPr lang="it-IT" altLang="it-IT" b="1" dirty="0">
                <a:solidFill>
                  <a:schemeClr val="accent6"/>
                </a:solidFill>
              </a:rPr>
              <a:t>migliore del livello nazionale per 4 obiettivi: Partecipazione alla scuola dell’infanzia </a:t>
            </a:r>
            <a:r>
              <a:rPr lang="it-IT" altLang="it-IT" dirty="0">
                <a:solidFill>
                  <a:schemeClr val="accent6"/>
                </a:solidFill>
              </a:rPr>
              <a:t>(Target 4.2, Regione ER); </a:t>
            </a:r>
            <a:r>
              <a:rPr lang="it-IT" altLang="it-IT" b="1" dirty="0">
                <a:solidFill>
                  <a:schemeClr val="accent6"/>
                </a:solidFill>
              </a:rPr>
              <a:t>Nidi d’infanzia </a:t>
            </a:r>
            <a:r>
              <a:rPr lang="it-IT" altLang="it-IT" dirty="0">
                <a:solidFill>
                  <a:schemeClr val="accent6"/>
                </a:solidFill>
              </a:rPr>
              <a:t>(Target 4.2, Provincia RA);</a:t>
            </a:r>
            <a:r>
              <a:rPr lang="it-IT" altLang="it-IT" b="1" dirty="0">
                <a:solidFill>
                  <a:schemeClr val="accent6"/>
                </a:solidFill>
              </a:rPr>
              <a:t> Parità di genere occupazionale </a:t>
            </a:r>
            <a:r>
              <a:rPr lang="it-IT" altLang="it-IT" dirty="0">
                <a:solidFill>
                  <a:schemeClr val="accent6"/>
                </a:solidFill>
              </a:rPr>
              <a:t>(Target 5.1, Provincia RA); </a:t>
            </a:r>
            <a:r>
              <a:rPr lang="it-IT" altLang="it-IT" b="1" dirty="0">
                <a:solidFill>
                  <a:schemeClr val="accent6"/>
                </a:solidFill>
              </a:rPr>
              <a:t>Disuguaglianza dei redditi </a:t>
            </a:r>
            <a:r>
              <a:rPr lang="it-IT" altLang="it-IT" dirty="0">
                <a:solidFill>
                  <a:schemeClr val="accent6"/>
                </a:solidFill>
              </a:rPr>
              <a:t>(Target 10.4, Regione ER);</a:t>
            </a:r>
          </a:p>
          <a:p>
            <a:pPr marL="285750" indent="-285750">
              <a:buFont typeface="Arial" panose="020B0604020202020204" pitchFamily="34" charset="0"/>
              <a:buChar char="•"/>
            </a:pPr>
            <a:endParaRPr lang="it-IT" altLang="it-IT" b="1" dirty="0">
              <a:solidFill>
                <a:schemeClr val="accent2"/>
              </a:solidFill>
            </a:endParaRPr>
          </a:p>
          <a:p>
            <a:pPr marL="285750" indent="-285750">
              <a:buFont typeface="Arial" panose="020B0604020202020204" pitchFamily="34" charset="0"/>
              <a:buChar char="•"/>
            </a:pPr>
            <a:r>
              <a:rPr lang="it-IT" altLang="it-IT" b="1" dirty="0">
                <a:solidFill>
                  <a:schemeClr val="accent2"/>
                </a:solidFill>
              </a:rPr>
              <a:t>identico al livello nazionale per 2 obiettivi: Quota di laureati </a:t>
            </a:r>
            <a:r>
              <a:rPr lang="it-IT" altLang="it-IT" dirty="0">
                <a:solidFill>
                  <a:schemeClr val="accent2"/>
                </a:solidFill>
              </a:rPr>
              <a:t>(Target 4.3, Regione ER); </a:t>
            </a:r>
            <a:r>
              <a:rPr lang="it-IT" altLang="it-IT" b="1" dirty="0">
                <a:solidFill>
                  <a:schemeClr val="accent2"/>
                </a:solidFill>
              </a:rPr>
              <a:t>Formazione continua </a:t>
            </a:r>
            <a:r>
              <a:rPr lang="it-IT" altLang="it-IT" dirty="0">
                <a:solidFill>
                  <a:schemeClr val="accent2"/>
                </a:solidFill>
              </a:rPr>
              <a:t>(Target 4.4, Regione ER).</a:t>
            </a:r>
          </a:p>
          <a:p>
            <a:pPr marL="285750" indent="-285750">
              <a:buFont typeface="Arial" panose="020B0604020202020204" pitchFamily="34" charset="0"/>
              <a:buChar char="•"/>
            </a:pPr>
            <a:endParaRPr lang="it-IT" altLang="it-IT" dirty="0">
              <a:solidFill>
                <a:schemeClr val="accent6"/>
              </a:solidFill>
            </a:endParaRPr>
          </a:p>
          <a:p>
            <a:pPr marL="285750" indent="-285750">
              <a:buFont typeface="Arial" panose="020B0604020202020204" pitchFamily="34" charset="0"/>
              <a:buChar char="•"/>
            </a:pPr>
            <a:endParaRPr lang="it-IT" altLang="it-IT" dirty="0">
              <a:solidFill>
                <a:schemeClr val="accent6"/>
              </a:solidFill>
            </a:endParaRPr>
          </a:p>
          <a:p>
            <a:pPr marL="285750" indent="-285750">
              <a:buFont typeface="Arial" panose="020B0604020202020204" pitchFamily="34" charset="0"/>
              <a:buChar char="•"/>
            </a:pPr>
            <a:endParaRPr lang="it-IT" altLang="it-IT" dirty="0"/>
          </a:p>
          <a:p>
            <a:r>
              <a:rPr lang="it-IT" altLang="it-IT" dirty="0">
                <a:solidFill>
                  <a:schemeClr val="accent2"/>
                </a:solidFill>
              </a:rPr>
              <a:t> </a:t>
            </a:r>
            <a:endParaRPr lang="it-IT" altLang="it-IT" dirty="0">
              <a:solidFill>
                <a:srgbClr val="FF0000"/>
              </a:solidFill>
            </a:endParaRPr>
          </a:p>
        </p:txBody>
      </p:sp>
      <p:sp>
        <p:nvSpPr>
          <p:cNvPr id="7" name="CasellaDiTesto 6">
            <a:extLst>
              <a:ext uri="{FF2B5EF4-FFF2-40B4-BE49-F238E27FC236}">
                <a16:creationId xmlns:a16="http://schemas.microsoft.com/office/drawing/2014/main" id="{1CF056CC-0F31-438B-9024-2B01A0C2BFA6}"/>
              </a:ext>
            </a:extLst>
          </p:cNvPr>
          <p:cNvSpPr txBox="1"/>
          <p:nvPr/>
        </p:nvSpPr>
        <p:spPr>
          <a:xfrm>
            <a:off x="55150" y="6533698"/>
            <a:ext cx="6746358" cy="1323439"/>
          </a:xfrm>
          <a:prstGeom prst="rect">
            <a:avLst/>
          </a:prstGeom>
          <a:noFill/>
        </p:spPr>
        <p:txBody>
          <a:bodyPr wrap="square">
            <a:spAutoFit/>
          </a:bodyPr>
          <a:lstStyle/>
          <a:p>
            <a:r>
              <a:rPr lang="it-IT" sz="1000" dirty="0">
                <a:effectLst/>
                <a:latin typeface="Calibri" panose="020F0502020204030204" pitchFamily="34" charset="0"/>
                <a:ea typeface="Times New Roman" panose="02020603050405020304" pitchFamily="18" charset="0"/>
                <a:cs typeface="Calibri" panose="020F0502020204030204" pitchFamily="34" charset="0"/>
              </a:rPr>
              <a:t>Note:</a:t>
            </a:r>
          </a:p>
          <a:p>
            <a:r>
              <a:rPr lang="it-IT" sz="1000" dirty="0">
                <a:effectLst/>
                <a:latin typeface="Calibri" panose="020F0502020204030204" pitchFamily="34" charset="0"/>
                <a:ea typeface="Times New Roman" panose="02020603050405020304" pitchFamily="18" charset="0"/>
                <a:cs typeface="Calibri" panose="020F0502020204030204" pitchFamily="34" charset="0"/>
              </a:rPr>
              <a:t>31 e 33. Obiettivi contenuti nello Spazio europeo dell'istruzione, 2020</a:t>
            </a:r>
          </a:p>
          <a:p>
            <a:r>
              <a:rPr lang="it-IT" sz="1000" dirty="0">
                <a:effectLst/>
                <a:latin typeface="Calibri" panose="020F0502020204030204" pitchFamily="34" charset="0"/>
                <a:ea typeface="Times New Roman" panose="02020603050405020304" pitchFamily="18" charset="0"/>
                <a:cs typeface="Calibri" panose="020F0502020204030204" pitchFamily="34" charset="0"/>
              </a:rPr>
              <a:t>32 e 34. Obiettivi contenuti nel </a:t>
            </a:r>
            <a:r>
              <a:rPr lang="it-IT" sz="1000" dirty="0">
                <a:latin typeface="Calibri" panose="020F0502020204030204" pitchFamily="34" charset="0"/>
                <a:ea typeface="Times New Roman" panose="02020603050405020304" pitchFamily="18" charset="0"/>
                <a:cs typeface="Calibri" panose="020F0502020204030204" pitchFamily="34" charset="0"/>
              </a:rPr>
              <a:t>P</a:t>
            </a:r>
            <a:r>
              <a:rPr lang="it-IT" sz="1000" dirty="0">
                <a:effectLst/>
                <a:latin typeface="Calibri" panose="020F0502020204030204" pitchFamily="34" charset="0"/>
                <a:ea typeface="Times New Roman" panose="02020603050405020304" pitchFamily="18" charset="0"/>
                <a:cs typeface="Calibri" panose="020F0502020204030204" pitchFamily="34" charset="0"/>
              </a:rPr>
              <a:t>atto per il lavoro e per il clima RER, 2020</a:t>
            </a:r>
          </a:p>
          <a:p>
            <a:r>
              <a:rPr lang="it-IT" sz="1000" dirty="0">
                <a:effectLst/>
                <a:latin typeface="Calibri" panose="020F0502020204030204" pitchFamily="34" charset="0"/>
                <a:ea typeface="Times New Roman" panose="02020603050405020304" pitchFamily="18" charset="0"/>
                <a:cs typeface="Calibri" panose="020F0502020204030204" pitchFamily="34" charset="0"/>
              </a:rPr>
              <a:t>35. Obiettivo contenuto nel Pilastro europeo sui diritti sociali, 2021 </a:t>
            </a:r>
          </a:p>
          <a:p>
            <a:r>
              <a:rPr lang="it-IT" sz="1000" dirty="0">
                <a:latin typeface="Calibri" panose="020F0502020204030204" pitchFamily="34" charset="0"/>
                <a:ea typeface="Times New Roman" panose="02020603050405020304" pitchFamily="18" charset="0"/>
                <a:cs typeface="Calibri" panose="020F0502020204030204" pitchFamily="34" charset="0"/>
              </a:rPr>
              <a:t>36. Obiettivo </a:t>
            </a:r>
            <a:r>
              <a:rPr lang="it-IT" sz="1000" dirty="0" err="1">
                <a:latin typeface="Calibri" panose="020F0502020204030204" pitchFamily="34" charset="0"/>
                <a:ea typeface="Times New Roman" panose="02020603050405020304" pitchFamily="18" charset="0"/>
                <a:cs typeface="Calibri" panose="020F0502020204030204" pitchFamily="34" charset="0"/>
              </a:rPr>
              <a:t>ASviS</a:t>
            </a:r>
            <a:r>
              <a:rPr lang="it-IT" sz="1000" dirty="0">
                <a:latin typeface="Calibri" panose="020F0502020204030204" pitchFamily="34" charset="0"/>
                <a:ea typeface="Times New Roman" panose="02020603050405020304" pitchFamily="18" charset="0"/>
                <a:cs typeface="Calibri" panose="020F0502020204030204" pitchFamily="34" charset="0"/>
              </a:rPr>
              <a:t>, confronto con il migliore dei Paesi europei </a:t>
            </a:r>
            <a:endParaRPr lang="it-IT" sz="1000" dirty="0">
              <a:effectLst/>
              <a:latin typeface="Calibri" panose="020F0502020204030204" pitchFamily="34" charset="0"/>
              <a:ea typeface="Times New Roman" panose="02020603050405020304" pitchFamily="18" charset="0"/>
              <a:cs typeface="Calibri" panose="020F0502020204030204" pitchFamily="34" charset="0"/>
            </a:endParaRPr>
          </a:p>
          <a:p>
            <a:endParaRPr lang="it-IT" sz="1000" dirty="0">
              <a:effectLst/>
              <a:latin typeface="Calibri" panose="020F0502020204030204" pitchFamily="34" charset="0"/>
              <a:ea typeface="Times New Roman" panose="02020603050405020304" pitchFamily="18" charset="0"/>
              <a:cs typeface="Calibri" panose="020F0502020204030204" pitchFamily="34" charset="0"/>
            </a:endParaRPr>
          </a:p>
          <a:p>
            <a:endParaRPr lang="it-IT" sz="1000" dirty="0">
              <a:effectLst/>
              <a:latin typeface="Calibri" panose="020F0502020204030204" pitchFamily="34" charset="0"/>
              <a:ea typeface="Times New Roman" panose="02020603050405020304" pitchFamily="18" charset="0"/>
              <a:cs typeface="Calibri" panose="020F0502020204030204" pitchFamily="34" charset="0"/>
            </a:endParaRPr>
          </a:p>
          <a:p>
            <a:endParaRPr lang="it-IT" sz="100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4" name="Immagine 3">
            <a:extLst>
              <a:ext uri="{FF2B5EF4-FFF2-40B4-BE49-F238E27FC236}">
                <a16:creationId xmlns:a16="http://schemas.microsoft.com/office/drawing/2014/main" id="{DFBE1AAC-A4DC-D051-CFB5-7DDD81696AE6}"/>
              </a:ext>
            </a:extLst>
          </p:cNvPr>
          <p:cNvPicPr>
            <a:picLocks noChangeAspect="1"/>
          </p:cNvPicPr>
          <p:nvPr/>
        </p:nvPicPr>
        <p:blipFill>
          <a:blip r:embed="rId3"/>
          <a:stretch>
            <a:fillRect/>
          </a:stretch>
        </p:blipFill>
        <p:spPr>
          <a:xfrm>
            <a:off x="4994077" y="666517"/>
            <a:ext cx="7632848" cy="6649759"/>
          </a:xfrm>
          <a:prstGeom prst="rect">
            <a:avLst/>
          </a:prstGeom>
        </p:spPr>
      </p:pic>
    </p:spTree>
    <p:extLst>
      <p:ext uri="{BB962C8B-B14F-4D97-AF65-F5344CB8AC3E}">
        <p14:creationId xmlns:p14="http://schemas.microsoft.com/office/powerpoint/2010/main" val="1968231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2192" y="26246"/>
            <a:ext cx="13420155" cy="658835"/>
          </a:xfrm>
          <a:prstGeom prst="rect">
            <a:avLst/>
          </a:prstGeom>
          <a:noFill/>
        </p:spPr>
        <p:txBody>
          <a:bodyPr wrap="square">
            <a:spAutoFit/>
          </a:bodyPr>
          <a:lstStyle/>
          <a:p>
            <a:pPr algn="ctr">
              <a:lnSpc>
                <a:spcPct val="150000"/>
              </a:lnSpc>
              <a:spcAft>
                <a:spcPts val="600"/>
              </a:spcAft>
            </a:pPr>
            <a:r>
              <a:rPr lang="it-IT" sz="2800" b="1" dirty="0">
                <a:solidFill>
                  <a:srgbClr val="C00000"/>
                </a:solidFill>
                <a:latin typeface="Arial" panose="020B0604020202020204" pitchFamily="34" charset="0"/>
                <a:cs typeface="Arial" panose="020B0604020202020204" pitchFamily="34" charset="0"/>
              </a:rPr>
              <a:t>OBIETTIVI STRATEGICI E OPERATIVI DEL DUP ASSOCIATI  </a:t>
            </a:r>
          </a:p>
        </p:txBody>
      </p:sp>
      <p:graphicFrame>
        <p:nvGraphicFramePr>
          <p:cNvPr id="5" name="Content Placeholder 4"/>
          <p:cNvGraphicFramePr>
            <a:graphicFrameLocks noGrp="1"/>
          </p:cNvGraphicFramePr>
          <p:nvPr>
            <p:ph idx="1"/>
          </p:nvPr>
        </p:nvGraphicFramePr>
        <p:xfrm>
          <a:off x="384810" y="756920"/>
          <a:ext cx="12733020" cy="5118100"/>
        </p:xfrm>
        <a:graphic>
          <a:graphicData uri="http://schemas.openxmlformats.org/drawingml/2006/table">
            <a:tbl>
              <a:tblPr firstRow="1" bandRow="1">
                <a:tableStyleId>{5C22544A-7EE6-4342-B048-85BDC9FD1C3A}</a:tableStyleId>
              </a:tblPr>
              <a:tblGrid>
                <a:gridCol w="445135">
                  <a:extLst>
                    <a:ext uri="{9D8B030D-6E8A-4147-A177-3AD203B41FA5}">
                      <a16:colId xmlns:a16="http://schemas.microsoft.com/office/drawing/2014/main" val="20000"/>
                    </a:ext>
                  </a:extLst>
                </a:gridCol>
                <a:gridCol w="3599815">
                  <a:extLst>
                    <a:ext uri="{9D8B030D-6E8A-4147-A177-3AD203B41FA5}">
                      <a16:colId xmlns:a16="http://schemas.microsoft.com/office/drawing/2014/main" val="20001"/>
                    </a:ext>
                  </a:extLst>
                </a:gridCol>
                <a:gridCol w="2228215">
                  <a:extLst>
                    <a:ext uri="{9D8B030D-6E8A-4147-A177-3AD203B41FA5}">
                      <a16:colId xmlns:a16="http://schemas.microsoft.com/office/drawing/2014/main" val="20002"/>
                    </a:ext>
                  </a:extLst>
                </a:gridCol>
                <a:gridCol w="4457065">
                  <a:extLst>
                    <a:ext uri="{9D8B030D-6E8A-4147-A177-3AD203B41FA5}">
                      <a16:colId xmlns:a16="http://schemas.microsoft.com/office/drawing/2014/main" val="20003"/>
                    </a:ext>
                  </a:extLst>
                </a:gridCol>
                <a:gridCol w="2002790">
                  <a:extLst>
                    <a:ext uri="{9D8B030D-6E8A-4147-A177-3AD203B41FA5}">
                      <a16:colId xmlns:a16="http://schemas.microsoft.com/office/drawing/2014/main" val="20004"/>
                    </a:ext>
                  </a:extLst>
                </a:gridCol>
              </a:tblGrid>
              <a:tr h="287020">
                <a:tc gridSpan="5">
                  <a:txBody>
                    <a:bodyPr/>
                    <a:lstStyle/>
                    <a:p>
                      <a:pPr indent="0" algn="ctr">
                        <a:buNone/>
                      </a:pPr>
                      <a:r>
                        <a:rPr lang="it-IT" sz="1600" dirty="0">
                          <a:solidFill>
                            <a:srgbClr val="FFFFFF"/>
                          </a:solidFill>
                          <a:latin typeface="Calibri" panose="020F0502020204030204" charset="-122"/>
                          <a:sym typeface="+mn-ea"/>
                        </a:rPr>
                        <a:t>Strategia regionale per lo sviluppo sostenibile - </a:t>
                      </a:r>
                      <a:r>
                        <a:rPr sz="1600" dirty="0" err="1">
                          <a:solidFill>
                            <a:srgbClr val="FFFFFF"/>
                          </a:solidFill>
                          <a:latin typeface="Calibri" panose="020F0502020204030204" charset="-122"/>
                          <a:sym typeface="+mn-ea"/>
                        </a:rPr>
                        <a:t>Obiettivi</a:t>
                      </a:r>
                      <a:r>
                        <a:rPr sz="1600" dirty="0">
                          <a:solidFill>
                            <a:srgbClr val="FFFFFF"/>
                          </a:solidFill>
                          <a:latin typeface="Calibri" panose="020F0502020204030204" charset="-122"/>
                          <a:sym typeface="+mn-ea"/>
                        </a:rPr>
                        <a:t> </a:t>
                      </a:r>
                      <a:r>
                        <a:rPr sz="1600" dirty="0" err="1">
                          <a:solidFill>
                            <a:srgbClr val="FFFFFF"/>
                          </a:solidFill>
                          <a:latin typeface="Calibri" panose="020F0502020204030204" charset="-122"/>
                          <a:sym typeface="+mn-ea"/>
                        </a:rPr>
                        <a:t>quantitativi</a:t>
                      </a:r>
                      <a:r>
                        <a:rPr sz="1600" dirty="0">
                          <a:solidFill>
                            <a:srgbClr val="FFFFFF"/>
                          </a:solidFill>
                          <a:latin typeface="Calibri" panose="020F0502020204030204" charset="-122"/>
                          <a:sym typeface="+mn-ea"/>
                        </a:rPr>
                        <a:t> a </a:t>
                      </a:r>
                      <a:r>
                        <a:rPr sz="1600" dirty="0" err="1">
                          <a:solidFill>
                            <a:srgbClr val="FFFFFF"/>
                          </a:solidFill>
                          <a:latin typeface="Calibri" panose="020F0502020204030204" charset="-122"/>
                          <a:sym typeface="+mn-ea"/>
                        </a:rPr>
                        <a:t>prevalente</a:t>
                      </a:r>
                      <a:r>
                        <a:rPr sz="1600" dirty="0">
                          <a:solidFill>
                            <a:srgbClr val="FFFFFF"/>
                          </a:solidFill>
                          <a:latin typeface="Calibri" panose="020F0502020204030204" charset="-122"/>
                          <a:sym typeface="+mn-ea"/>
                        </a:rPr>
                        <a:t> </a:t>
                      </a:r>
                      <a:r>
                        <a:rPr sz="1600" dirty="0" err="1">
                          <a:solidFill>
                            <a:srgbClr val="FFFFFF"/>
                          </a:solidFill>
                          <a:latin typeface="Calibri" panose="020F0502020204030204" charset="-122"/>
                          <a:sym typeface="+mn-ea"/>
                        </a:rPr>
                        <a:t>dimensione</a:t>
                      </a:r>
                      <a:r>
                        <a:rPr sz="1600" dirty="0">
                          <a:solidFill>
                            <a:srgbClr val="FFFFFF"/>
                          </a:solidFill>
                          <a:latin typeface="Calibri" panose="020F0502020204030204" charset="-122"/>
                          <a:sym typeface="+mn-ea"/>
                        </a:rPr>
                        <a:t> </a:t>
                      </a:r>
                      <a:r>
                        <a:rPr sz="1600" dirty="0" err="1">
                          <a:solidFill>
                            <a:srgbClr val="FFFFFF"/>
                          </a:solidFill>
                          <a:latin typeface="Calibri" panose="020F0502020204030204" charset="-122"/>
                          <a:sym typeface="+mn-ea"/>
                        </a:rPr>
                        <a:t>ambientale</a:t>
                      </a:r>
                      <a:r>
                        <a:rPr sz="1600" dirty="0">
                          <a:solidFill>
                            <a:srgbClr val="FFFFFF"/>
                          </a:solidFill>
                          <a:latin typeface="Calibri" panose="020F0502020204030204" charset="-122"/>
                          <a:sym typeface="+mn-ea"/>
                        </a:rPr>
                        <a:t> </a:t>
                      </a:r>
                      <a:endParaRPr lang="it-IT" sz="1600" dirty="0">
                        <a:solidFill>
                          <a:srgbClr val="FFFFFF"/>
                        </a:solidFill>
                        <a:latin typeface="Calibri" panose="020F0502020204030204" charset="-122"/>
                        <a:sym typeface="+mn-ea"/>
                      </a:endParaRP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2F75B5"/>
                    </a:solidFill>
                  </a:tcPr>
                </a:tc>
                <a:tc hMerge="1">
                  <a:txBody>
                    <a:bodyPr/>
                    <a:lstStyle/>
                    <a:p>
                      <a:endParaRPr lang="it-IT"/>
                    </a:p>
                  </a:txBody>
                  <a:tcPr>
                    <a:lnT w="12700">
                      <a:solidFill>
                        <a:schemeClr val="tx1"/>
                      </a:solidFill>
                      <a:prstDash val="solid"/>
                    </a:lnT>
                    <a:lnB w="12700">
                      <a:solidFill>
                        <a:schemeClr val="tx1"/>
                      </a:solidFill>
                      <a:prstDash val="solid"/>
                    </a:lnB>
                  </a:tcPr>
                </a:tc>
                <a:tc hMerge="1">
                  <a:txBody>
                    <a:bodyPr/>
                    <a:lstStyle/>
                    <a:p>
                      <a:endParaRPr lang="it-IT"/>
                    </a:p>
                  </a:txBody>
                  <a:tcPr>
                    <a:lnT w="12700">
                      <a:solidFill>
                        <a:schemeClr val="tx1"/>
                      </a:solidFill>
                      <a:prstDash val="solid"/>
                    </a:lnT>
                    <a:lnB w="12700">
                      <a:solidFill>
                        <a:schemeClr val="tx1"/>
                      </a:solidFill>
                      <a:prstDash val="solid"/>
                    </a:lnB>
                  </a:tcPr>
                </a:tc>
                <a:tc hMerge="1">
                  <a:txBody>
                    <a:bodyPr/>
                    <a:lstStyle/>
                    <a:p>
                      <a:endParaRPr lang="it-IT"/>
                    </a:p>
                  </a:txBody>
                  <a:tcPr>
                    <a:lnT w="12700">
                      <a:solidFill>
                        <a:schemeClr val="tx1"/>
                      </a:solidFill>
                      <a:prstDash val="solid"/>
                    </a:lnT>
                    <a:lnB w="12700">
                      <a:solidFill>
                        <a:schemeClr val="tx1"/>
                      </a:solidFill>
                      <a:prstDash val="solid"/>
                    </a:lnB>
                  </a:tcPr>
                </a:tc>
                <a:tc hMerge="1">
                  <a:txBody>
                    <a:bodyPr/>
                    <a:lstStyle/>
                    <a:p>
                      <a:endParaRPr lang="it-IT"/>
                    </a:p>
                  </a:txBody>
                  <a:tcPr>
                    <a:lnR w="12700" cap="flat" cmpd="sng">
                      <a:solidFill>
                        <a:srgbClr val="000000"/>
                      </a:solidFill>
                      <a:prstDash val="solid"/>
                      <a:headEnd type="none" w="med" len="med"/>
                      <a:tailEnd type="none" w="med" len="me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0"/>
                  </a:ext>
                </a:extLst>
              </a:tr>
              <a:tr h="259715">
                <a:tc>
                  <a:txBody>
                    <a:bodyPr/>
                    <a:lstStyle/>
                    <a:p>
                      <a:pPr indent="0" algn="ctr">
                        <a:buNone/>
                      </a:pPr>
                      <a:r>
                        <a:rPr lang="en-US" sz="1100" b="1" dirty="0">
                          <a:solidFill>
                            <a:srgbClr val="FFFFFF"/>
                          </a:solidFill>
                          <a:latin typeface="Calibri" panose="020F0502020204030204" pitchFamily="34" charset="0"/>
                          <a:cs typeface="Calibri" panose="020F0502020204030204" pitchFamily="34" charset="0"/>
                        </a:rPr>
                        <a:t>Target  </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3175">
                      <a:solidFill>
                        <a:schemeClr val="tx1"/>
                      </a:solidFill>
                      <a:prstDash val="solid"/>
                    </a:lnB>
                    <a:lnTlToBr>
                      <a:noFill/>
                    </a:lnTlToBr>
                    <a:lnBlToTr>
                      <a:noFill/>
                    </a:lnBlToTr>
                    <a:solidFill>
                      <a:srgbClr val="2F75B5"/>
                    </a:solidFill>
                  </a:tcPr>
                </a:tc>
                <a:tc>
                  <a:txBody>
                    <a:bodyPr/>
                    <a:lstStyle/>
                    <a:p>
                      <a:pPr indent="0" algn="ctr">
                        <a:buNone/>
                      </a:pPr>
                      <a:r>
                        <a:rPr lang="en-US" sz="1100" b="1" dirty="0" err="1">
                          <a:solidFill>
                            <a:srgbClr val="FFFFFF"/>
                          </a:solidFill>
                          <a:latin typeface="Calibri" panose="020F0502020204030204" pitchFamily="34" charset="0"/>
                          <a:cs typeface="Calibri" panose="020F0502020204030204" pitchFamily="34" charset="0"/>
                        </a:rPr>
                        <a:t>Obiettivi</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quantitativi</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della</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Strategia</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regionale</a:t>
                      </a:r>
                      <a:endParaRPr lang="en-US" sz="1100" b="1" dirty="0">
                        <a:solidFill>
                          <a:srgbClr val="FFFFFF"/>
                        </a:solidFill>
                        <a:latin typeface="Calibri" panose="020F0502020204030204" pitchFamily="34" charset="0"/>
                        <a:cs typeface="Calibri" panose="020F0502020204030204" pitchFamily="34" charset="0"/>
                      </a:endParaRP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3175">
                      <a:solidFill>
                        <a:schemeClr val="tx1"/>
                      </a:solidFill>
                      <a:prstDash val="solid"/>
                    </a:lnB>
                    <a:lnTlToBr>
                      <a:noFill/>
                    </a:lnTlToBr>
                    <a:lnBlToTr>
                      <a:noFill/>
                    </a:lnBlToTr>
                    <a:solidFill>
                      <a:srgbClr val="2F75B5"/>
                    </a:solidFill>
                  </a:tcPr>
                </a:tc>
                <a:tc>
                  <a:txBody>
                    <a:bodyPr/>
                    <a:lstStyle/>
                    <a:p>
                      <a:pPr indent="0" algn="ctr">
                        <a:buNone/>
                      </a:pPr>
                      <a:r>
                        <a:rPr lang="en-US" sz="1100" b="1" dirty="0" err="1">
                          <a:solidFill>
                            <a:srgbClr val="FFFFFF"/>
                          </a:solidFill>
                          <a:latin typeface="Calibri" panose="020F0502020204030204" pitchFamily="34" charset="0"/>
                          <a:cs typeface="Calibri" panose="020F0502020204030204" pitchFamily="34" charset="0"/>
                        </a:rPr>
                        <a:t>Obiettivi</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strategici</a:t>
                      </a:r>
                      <a:r>
                        <a:rPr lang="en-US" sz="1100" b="1" dirty="0">
                          <a:solidFill>
                            <a:srgbClr val="FFFFFF"/>
                          </a:solidFill>
                          <a:latin typeface="Calibri" panose="020F0502020204030204" pitchFamily="34" charset="0"/>
                          <a:cs typeface="Calibri" panose="020F0502020204030204" pitchFamily="34" charset="0"/>
                        </a:rPr>
                        <a:t> DUP </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3175">
                      <a:solidFill>
                        <a:schemeClr val="tx1"/>
                      </a:solidFill>
                      <a:prstDash val="solid"/>
                    </a:lnB>
                    <a:lnTlToBr>
                      <a:noFill/>
                    </a:lnTlToBr>
                    <a:lnBlToTr>
                      <a:noFill/>
                    </a:lnBlToTr>
                    <a:solidFill>
                      <a:srgbClr val="2F75B5"/>
                    </a:solidFill>
                  </a:tcPr>
                </a:tc>
                <a:tc>
                  <a:txBody>
                    <a:bodyPr/>
                    <a:lstStyle/>
                    <a:p>
                      <a:pPr indent="0" algn="ctr">
                        <a:buNone/>
                      </a:pPr>
                      <a:r>
                        <a:rPr lang="en-US" sz="1100" b="1" dirty="0" err="1">
                          <a:solidFill>
                            <a:srgbClr val="FFFFFF"/>
                          </a:solidFill>
                          <a:latin typeface="Calibri" panose="020F0502020204030204" pitchFamily="34" charset="0"/>
                          <a:cs typeface="Calibri" panose="020F0502020204030204" pitchFamily="34" charset="0"/>
                        </a:rPr>
                        <a:t>Obiettivi</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operativi</a:t>
                      </a:r>
                      <a:r>
                        <a:rPr lang="en-US" sz="1100" b="1" dirty="0">
                          <a:solidFill>
                            <a:srgbClr val="FFFFFF"/>
                          </a:solidFill>
                          <a:latin typeface="Calibri" panose="020F0502020204030204" pitchFamily="34" charset="0"/>
                          <a:cs typeface="Calibri" panose="020F0502020204030204" pitchFamily="34" charset="0"/>
                        </a:rPr>
                        <a:t> DUP </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3175">
                      <a:solidFill>
                        <a:schemeClr val="tx1"/>
                      </a:solidFill>
                      <a:prstDash val="solid"/>
                    </a:lnB>
                    <a:lnTlToBr>
                      <a:noFill/>
                    </a:lnTlToBr>
                    <a:lnBlToTr>
                      <a:noFill/>
                    </a:lnBlToTr>
                    <a:solidFill>
                      <a:srgbClr val="2F75B5"/>
                    </a:solidFill>
                  </a:tcPr>
                </a:tc>
                <a:tc>
                  <a:txBody>
                    <a:bodyPr/>
                    <a:lstStyle/>
                    <a:p>
                      <a:pPr indent="0" algn="ctr">
                        <a:buNone/>
                      </a:pPr>
                      <a:r>
                        <a:rPr lang="en-US" sz="1100" b="1" dirty="0" err="1">
                          <a:solidFill>
                            <a:schemeClr val="bg1"/>
                          </a:solidFill>
                          <a:latin typeface="Calibri" panose="020F0502020204030204" pitchFamily="34" charset="0"/>
                          <a:cs typeface="Calibri" panose="020F0502020204030204" pitchFamily="34" charset="0"/>
                        </a:rPr>
                        <a:t>Indicatori</a:t>
                      </a:r>
                      <a:r>
                        <a:rPr lang="en-US" sz="1100" b="1" dirty="0">
                          <a:solidFill>
                            <a:schemeClr val="bg1"/>
                          </a:solidFill>
                          <a:latin typeface="Calibri" panose="020F0502020204030204" pitchFamily="34" charset="0"/>
                          <a:cs typeface="Calibri" panose="020F0502020204030204" pitchFamily="34" charset="0"/>
                        </a:rPr>
                        <a:t> </a:t>
                      </a:r>
                      <a:r>
                        <a:rPr lang="en-US" sz="1100" b="1" dirty="0" err="1">
                          <a:solidFill>
                            <a:schemeClr val="bg1"/>
                          </a:solidFill>
                          <a:latin typeface="Calibri" panose="020F0502020204030204" pitchFamily="34" charset="0"/>
                          <a:cs typeface="Calibri" panose="020F0502020204030204" pitchFamily="34" charset="0"/>
                        </a:rPr>
                        <a:t>Obiettivi</a:t>
                      </a:r>
                      <a:r>
                        <a:rPr lang="en-US" sz="1100" b="1" dirty="0">
                          <a:solidFill>
                            <a:schemeClr val="bg1"/>
                          </a:solidFill>
                          <a:latin typeface="Calibri" panose="020F0502020204030204" pitchFamily="34" charset="0"/>
                          <a:cs typeface="Calibri" panose="020F0502020204030204" pitchFamily="34" charset="0"/>
                        </a:rPr>
                        <a:t> </a:t>
                      </a:r>
                      <a:r>
                        <a:rPr lang="en-US" sz="1100" b="1" dirty="0" err="1">
                          <a:solidFill>
                            <a:schemeClr val="bg1"/>
                          </a:solidFill>
                          <a:latin typeface="Calibri" panose="020F0502020204030204" pitchFamily="34" charset="0"/>
                          <a:cs typeface="Calibri" panose="020F0502020204030204" pitchFamily="34" charset="0"/>
                        </a:rPr>
                        <a:t>operativi</a:t>
                      </a:r>
                      <a:r>
                        <a:rPr lang="en-US" sz="1100" b="1" dirty="0">
                          <a:solidFill>
                            <a:schemeClr val="bg1"/>
                          </a:solidFill>
                          <a:latin typeface="Calibri" panose="020F0502020204030204" pitchFamily="34" charset="0"/>
                          <a:cs typeface="Calibri" panose="020F0502020204030204" pitchFamily="34" charset="0"/>
                        </a:rPr>
                        <a:t> DUP </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3175">
                      <a:solidFill>
                        <a:schemeClr val="tx1"/>
                      </a:solidFill>
                      <a:prstDash val="solid"/>
                    </a:lnB>
                    <a:lnTlToBr>
                      <a:noFill/>
                    </a:lnTlToBr>
                    <a:lnBlToTr>
                      <a:noFill/>
                    </a:lnBlToTr>
                    <a:solidFill>
                      <a:srgbClr val="2F75B5"/>
                    </a:solidFill>
                  </a:tcPr>
                </a:tc>
                <a:extLst>
                  <a:ext uri="{0D108BD9-81ED-4DB2-BD59-A6C34878D82A}">
                    <a16:rowId xmlns:a16="http://schemas.microsoft.com/office/drawing/2014/main" val="10001"/>
                  </a:ext>
                </a:extLst>
              </a:tr>
              <a:tr h="372745">
                <a:tc>
                  <a:txBody>
                    <a:bodyPr/>
                    <a:lstStyle/>
                    <a:p>
                      <a:pPr indent="0" algn="ctr">
                        <a:buNone/>
                      </a:pPr>
                      <a:r>
                        <a:rPr lang="en-US" sz="1000" b="1" dirty="0">
                          <a:solidFill>
                            <a:schemeClr val="tx1"/>
                          </a:solidFill>
                          <a:latin typeface="Calibri" panose="020F0502020204030204" pitchFamily="34" charset="0"/>
                          <a:cs typeface="Calibri" panose="020F0502020204030204" pitchFamily="34" charset="0"/>
                          <a:sym typeface="+mn-ea"/>
                        </a:rPr>
                        <a:t>2.4</a:t>
                      </a:r>
                      <a:endParaRPr lang="en-US" sz="1000" b="1" dirty="0">
                        <a:solidFill>
                          <a:schemeClr val="tx1"/>
                        </a:solidFill>
                        <a:latin typeface="Calibri" panose="020F0502020204030204" pitchFamily="34" charset="0"/>
                        <a:cs typeface="Calibri" panose="020F0502020204030204" pitchFamily="34" charset="0"/>
                      </a:endParaRPr>
                    </a:p>
                    <a:p>
                      <a:pPr indent="0" algn="ctr">
                        <a:buNone/>
                      </a:pPr>
                      <a:endParaRPr lang="en-US" sz="1000" b="1" dirty="0">
                        <a:solidFill>
                          <a:schemeClr val="tx1"/>
                        </a:solidFill>
                        <a:latin typeface="Calibri" panose="020F0502020204030204" pitchFamily="34" charset="0"/>
                        <a:cs typeface="Calibri" panose="020F0502020204030204" pitchFamily="34" charset="0"/>
                      </a:endParaRPr>
                    </a:p>
                  </a:txBody>
                  <a:tcPr marL="12700" marR="12700" marT="12700" anchor="ctr">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56515" indent="-14605" algn="just">
                        <a:buClrTx/>
                        <a:buSzTx/>
                        <a:buNone/>
                      </a:pPr>
                      <a:r>
                        <a:rPr lang="it-IT" sz="1000" dirty="0">
                          <a:latin typeface="Calibri" panose="020F0502020204030204" pitchFamily="34" charset="0"/>
                          <a:cs typeface="Calibri" panose="020F0502020204030204" pitchFamily="34" charset="0"/>
                          <a:sym typeface="+mn-ea"/>
                        </a:rPr>
                        <a:t>Entro il 2030 ridurre del 20% l'utilizzo di fertilizzanti distribuiti in agricoltura non biologica rispetto al 2020</a:t>
                      </a:r>
                      <a:endParaRPr lang="it-IT" sz="1000" b="0" dirty="0">
                        <a:solidFill>
                          <a:srgbClr val="000000"/>
                        </a:solidFill>
                        <a:latin typeface="Calibri" panose="020F0502020204030204" pitchFamily="34" charset="0"/>
                        <a:cs typeface="Calibri" panose="020F0502020204030204" pitchFamily="34" charset="0"/>
                        <a:sym typeface="+mn-ea"/>
                      </a:endParaRPr>
                    </a:p>
                  </a:txBody>
                  <a:tcPr marL="12700" marR="12700" marT="12700" anchor="ctr">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algn="just"/>
                      <a:endParaRPr lang="it-IT" sz="1000" dirty="0"/>
                    </a:p>
                  </a:txBody>
                  <a:tcPr>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algn="l"/>
                      <a:endParaRPr lang="it-IT" sz="1100" dirty="0"/>
                    </a:p>
                  </a:txBody>
                  <a:tcPr>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indent="0">
                        <a:buNone/>
                      </a:pPr>
                      <a:endParaRPr lang="en-US" sz="1000" b="1">
                        <a:solidFill>
                          <a:schemeClr val="tx1"/>
                        </a:solidFill>
                        <a:latin typeface="Calibri" panose="020F0502020204030204" pitchFamily="34" charset="0"/>
                        <a:cs typeface="Calibri" panose="020F0502020204030204" pitchFamily="34" charset="0"/>
                      </a:endParaRPr>
                    </a:p>
                  </a:txBody>
                  <a:tcPr marL="12700" marR="12700" marT="12700" anchor="ctr">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extLst>
                  <a:ext uri="{0D108BD9-81ED-4DB2-BD59-A6C34878D82A}">
                    <a16:rowId xmlns:a16="http://schemas.microsoft.com/office/drawing/2014/main" val="10002"/>
                  </a:ext>
                </a:extLst>
              </a:tr>
              <a:tr h="318770">
                <a:tc>
                  <a:txBody>
                    <a:bodyPr/>
                    <a:lstStyle/>
                    <a:p>
                      <a:pPr indent="0" algn="ctr">
                        <a:buNone/>
                      </a:pPr>
                      <a:r>
                        <a:rPr lang="en-US" sz="1000" b="1" dirty="0">
                          <a:solidFill>
                            <a:schemeClr val="tx1"/>
                          </a:solidFill>
                          <a:latin typeface="Calibri" panose="020F0502020204030204" pitchFamily="34" charset="0"/>
                          <a:cs typeface="Calibri" panose="020F0502020204030204" pitchFamily="34" charset="0"/>
                          <a:sym typeface="+mn-ea"/>
                        </a:rPr>
                        <a:t>2.4</a:t>
                      </a:r>
                      <a:endParaRPr lang="en-US" sz="1000" b="1" dirty="0">
                        <a:solidFill>
                          <a:schemeClr val="tx1"/>
                        </a:solidFill>
                        <a:latin typeface="Calibri" panose="020F0502020204030204" pitchFamily="34" charset="0"/>
                        <a:cs typeface="Calibri" panose="020F0502020204030204" pitchFamily="34" charset="0"/>
                      </a:endParaRPr>
                    </a:p>
                    <a:p>
                      <a:pPr indent="0" algn="ctr">
                        <a:buNone/>
                      </a:pPr>
                      <a:endParaRPr lang="en-US" sz="1000" b="1" dirty="0">
                        <a:solidFill>
                          <a:schemeClr val="tx1"/>
                        </a:solidFill>
                        <a:latin typeface="Calibri" panose="020F0502020204030204" pitchFamily="34" charset="0"/>
                        <a:cs typeface="Calibri" panose="020F0502020204030204" pitchFamily="34" charset="0"/>
                      </a:endParaRPr>
                    </a:p>
                  </a:txBody>
                  <a:tcPr marL="12700" marR="12700" marT="12700" anchor="ctr">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46990" marR="0" lvl="0" indent="5080" algn="just" defTabSz="1008380" rtl="0" eaLnBrk="1" fontAlgn="auto" latinLnBrk="0" hangingPunct="1">
                        <a:lnSpc>
                          <a:spcPct val="100000"/>
                        </a:lnSpc>
                        <a:spcBef>
                          <a:spcPts val="0"/>
                        </a:spcBef>
                        <a:spcAft>
                          <a:spcPts val="0"/>
                        </a:spcAft>
                        <a:buClrTx/>
                        <a:buSzTx/>
                        <a:buFontTx/>
                        <a:buNone/>
                        <a:defRPr/>
                      </a:pPr>
                      <a:r>
                        <a:rPr lang="en-US" sz="1000" dirty="0" err="1">
                          <a:solidFill>
                            <a:srgbClr val="000000"/>
                          </a:solidFill>
                          <a:latin typeface="Calibri" panose="020F0502020204030204" pitchFamily="34" charset="0"/>
                          <a:cs typeface="Calibri" panose="020F0502020204030204" pitchFamily="34" charset="0"/>
                          <a:sym typeface="+mn-ea"/>
                        </a:rPr>
                        <a:t>Entro</a:t>
                      </a:r>
                      <a:r>
                        <a:rPr lang="en-US" sz="1000" dirty="0">
                          <a:solidFill>
                            <a:srgbClr val="000000"/>
                          </a:solidFill>
                          <a:latin typeface="Calibri" panose="020F0502020204030204" pitchFamily="34" charset="0"/>
                          <a:cs typeface="Calibri" panose="020F0502020204030204" pitchFamily="34" charset="0"/>
                          <a:sym typeface="+mn-ea"/>
                        </a:rPr>
                        <a:t> il 2030 </a:t>
                      </a:r>
                      <a:r>
                        <a:rPr lang="en-US" sz="1000" dirty="0" err="1">
                          <a:solidFill>
                            <a:srgbClr val="000000"/>
                          </a:solidFill>
                          <a:latin typeface="Calibri" panose="020F0502020204030204" pitchFamily="34" charset="0"/>
                          <a:cs typeface="Calibri" panose="020F0502020204030204" pitchFamily="34" charset="0"/>
                          <a:sym typeface="+mn-ea"/>
                        </a:rPr>
                        <a:t>raggiungere</a:t>
                      </a:r>
                      <a:r>
                        <a:rPr lang="en-US" sz="1000" dirty="0">
                          <a:solidFill>
                            <a:srgbClr val="000000"/>
                          </a:solidFill>
                          <a:latin typeface="Calibri" panose="020F0502020204030204" pitchFamily="34" charset="0"/>
                          <a:cs typeface="Calibri" panose="020F0502020204030204" pitchFamily="34" charset="0"/>
                          <a:sym typeface="+mn-ea"/>
                        </a:rPr>
                        <a:t> quota 25% di SAU </a:t>
                      </a:r>
                      <a:r>
                        <a:rPr lang="en-US" sz="1000" dirty="0" err="1">
                          <a:solidFill>
                            <a:srgbClr val="000000"/>
                          </a:solidFill>
                          <a:latin typeface="Calibri" panose="020F0502020204030204" pitchFamily="34" charset="0"/>
                          <a:cs typeface="Calibri" panose="020F0502020204030204" pitchFamily="34" charset="0"/>
                          <a:sym typeface="+mn-ea"/>
                        </a:rPr>
                        <a:t>investita</a:t>
                      </a:r>
                      <a:r>
                        <a:rPr lang="en-US" sz="1000" dirty="0">
                          <a:solidFill>
                            <a:srgbClr val="000000"/>
                          </a:solidFill>
                          <a:latin typeface="Calibri" panose="020F0502020204030204" pitchFamily="34" charset="0"/>
                          <a:cs typeface="Calibri" panose="020F0502020204030204" pitchFamily="34" charset="0"/>
                          <a:sym typeface="+mn-ea"/>
                        </a:rPr>
                        <a:t> da </a:t>
                      </a:r>
                      <a:r>
                        <a:rPr lang="en-US" sz="1000" dirty="0" err="1">
                          <a:solidFill>
                            <a:srgbClr val="000000"/>
                          </a:solidFill>
                          <a:latin typeface="Calibri" panose="020F0502020204030204" pitchFamily="34" charset="0"/>
                          <a:cs typeface="Calibri" panose="020F0502020204030204" pitchFamily="34" charset="0"/>
                          <a:sym typeface="+mn-ea"/>
                        </a:rPr>
                        <a:t>coltivazioni</a:t>
                      </a:r>
                      <a:r>
                        <a:rPr lang="en-US" sz="1000" dirty="0">
                          <a:solidFill>
                            <a:srgbClr val="000000"/>
                          </a:solidFill>
                          <a:latin typeface="Calibri" panose="020F0502020204030204" pitchFamily="34" charset="0"/>
                          <a:cs typeface="Calibri" panose="020F0502020204030204" pitchFamily="34" charset="0"/>
                          <a:sym typeface="+mn-ea"/>
                        </a:rPr>
                        <a:t> </a:t>
                      </a:r>
                      <a:r>
                        <a:rPr lang="en-US" sz="1000" dirty="0" err="1">
                          <a:solidFill>
                            <a:srgbClr val="000000"/>
                          </a:solidFill>
                          <a:latin typeface="Calibri" panose="020F0502020204030204" pitchFamily="34" charset="0"/>
                          <a:cs typeface="Calibri" panose="020F0502020204030204" pitchFamily="34" charset="0"/>
                          <a:sym typeface="+mn-ea"/>
                        </a:rPr>
                        <a:t>biologiche</a:t>
                      </a:r>
                      <a:endParaRPr lang="en-US" sz="1000" dirty="0">
                        <a:solidFill>
                          <a:srgbClr val="000000"/>
                        </a:solidFill>
                        <a:latin typeface="Calibri" panose="020F0502020204030204" pitchFamily="34" charset="0"/>
                        <a:cs typeface="Calibri" panose="020F0502020204030204" pitchFamily="34" charset="0"/>
                        <a:sym typeface="+mn-ea"/>
                      </a:endParaRPr>
                    </a:p>
                  </a:txBody>
                  <a:tcPr marL="12700" marR="12700" marT="12700" anchor="ctr">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defRPr/>
                      </a:pPr>
                      <a:endParaRPr lang="it-IT" sz="1000" dirty="0"/>
                    </a:p>
                  </a:txBody>
                  <a:tcPr>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algn="just"/>
                      <a:endParaRPr lang="it-IT" sz="1100" dirty="0"/>
                    </a:p>
                  </a:txBody>
                  <a:tcPr>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indent="0">
                        <a:buNone/>
                      </a:pPr>
                      <a:endParaRPr lang="en-US" sz="1000" b="0">
                        <a:solidFill>
                          <a:schemeClr val="tx1"/>
                        </a:solidFill>
                        <a:latin typeface="Calibri" panose="020F0502020204030204" pitchFamily="34" charset="0"/>
                        <a:cs typeface="Calibri" panose="020F0502020204030204" pitchFamily="34" charset="0"/>
                      </a:endParaRPr>
                    </a:p>
                  </a:txBody>
                  <a:tcPr marL="12700" marR="12700" marT="12700" anchor="b">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extLst>
                  <a:ext uri="{0D108BD9-81ED-4DB2-BD59-A6C34878D82A}">
                    <a16:rowId xmlns:a16="http://schemas.microsoft.com/office/drawing/2014/main" val="10003"/>
                  </a:ext>
                </a:extLst>
              </a:tr>
              <a:tr h="342900">
                <a:tc>
                  <a:txBody>
                    <a:bodyPr/>
                    <a:lstStyle/>
                    <a:p>
                      <a:pPr indent="0" algn="ctr">
                        <a:buNone/>
                      </a:pPr>
                      <a:r>
                        <a:rPr lang="en-US" sz="1000" b="1" dirty="0">
                          <a:solidFill>
                            <a:schemeClr val="tx1"/>
                          </a:solidFill>
                          <a:latin typeface="Calibri" panose="020F0502020204030204" pitchFamily="34" charset="0"/>
                          <a:cs typeface="Calibri" panose="020F0502020204030204" pitchFamily="34" charset="0"/>
                          <a:sym typeface="+mn-ea"/>
                        </a:rPr>
                        <a:t>6.3</a:t>
                      </a:r>
                      <a:endParaRPr lang="en-US" sz="1000" b="1" dirty="0">
                        <a:solidFill>
                          <a:schemeClr val="tx1"/>
                        </a:solidFill>
                        <a:latin typeface="Calibri" panose="020F0502020204030204" pitchFamily="34" charset="0"/>
                        <a:cs typeface="Calibri" panose="020F0502020204030204" pitchFamily="34" charset="0"/>
                      </a:endParaRPr>
                    </a:p>
                    <a:p>
                      <a:pPr indent="0" algn="ctr">
                        <a:buNone/>
                      </a:pPr>
                      <a:endParaRPr lang="en-US" sz="1000" b="1" dirty="0">
                        <a:solidFill>
                          <a:schemeClr val="tx1"/>
                        </a:solidFill>
                        <a:latin typeface="Calibri" panose="020F0502020204030204" pitchFamily="34" charset="0"/>
                        <a:cs typeface="Calibri" panose="020F0502020204030204" pitchFamily="34" charset="0"/>
                      </a:endParaRPr>
                    </a:p>
                  </a:txBody>
                  <a:tcPr marL="12700" marR="12700" marT="12700" anchor="ctr">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73025" indent="-21590" algn="just">
                        <a:buClrTx/>
                        <a:buSzTx/>
                        <a:buNone/>
                      </a:pPr>
                      <a:r>
                        <a:rPr lang="en-US" sz="1000" b="0" dirty="0" err="1">
                          <a:solidFill>
                            <a:srgbClr val="000000"/>
                          </a:solidFill>
                          <a:latin typeface="+mn-lt"/>
                          <a:cs typeface="Arial" panose="020B0604020202020204" pitchFamily="34" charset="0"/>
                        </a:rPr>
                        <a:t>Entro</a:t>
                      </a:r>
                      <a:r>
                        <a:rPr lang="en-US" sz="1000" b="0" dirty="0">
                          <a:solidFill>
                            <a:srgbClr val="000000"/>
                          </a:solidFill>
                          <a:latin typeface="+mn-lt"/>
                          <a:cs typeface="Arial" panose="020B0604020202020204" pitchFamily="34" charset="0"/>
                        </a:rPr>
                        <a:t> il 2027 </a:t>
                      </a:r>
                      <a:r>
                        <a:rPr lang="en-US" sz="1000" b="0" dirty="0" err="1">
                          <a:solidFill>
                            <a:srgbClr val="000000"/>
                          </a:solidFill>
                          <a:latin typeface="+mn-lt"/>
                          <a:cs typeface="Arial" panose="020B0604020202020204" pitchFamily="34" charset="0"/>
                        </a:rPr>
                        <a:t>garantire</a:t>
                      </a:r>
                      <a:r>
                        <a:rPr lang="en-US" sz="1000" b="0" dirty="0">
                          <a:solidFill>
                            <a:srgbClr val="000000"/>
                          </a:solidFill>
                          <a:latin typeface="+mn-lt"/>
                          <a:cs typeface="Arial" panose="020B0604020202020204" pitchFamily="34" charset="0"/>
                        </a:rPr>
                        <a:t> lo </a:t>
                      </a:r>
                      <a:r>
                        <a:rPr lang="en-US" sz="1000" b="0" dirty="0" err="1">
                          <a:solidFill>
                            <a:srgbClr val="000000"/>
                          </a:solidFill>
                          <a:latin typeface="+mn-lt"/>
                          <a:cs typeface="Arial" panose="020B0604020202020204" pitchFamily="34" charset="0"/>
                        </a:rPr>
                        <a:t>stato</a:t>
                      </a:r>
                      <a:r>
                        <a:rPr lang="en-US" sz="1000" b="0" dirty="0">
                          <a:solidFill>
                            <a:srgbClr val="000000"/>
                          </a:solidFill>
                          <a:latin typeface="+mn-lt"/>
                          <a:cs typeface="Arial" panose="020B0604020202020204" pitchFamily="34" charset="0"/>
                        </a:rPr>
                        <a:t> di </a:t>
                      </a:r>
                      <a:r>
                        <a:rPr lang="en-US" sz="1000" b="0" dirty="0" err="1">
                          <a:solidFill>
                            <a:srgbClr val="000000"/>
                          </a:solidFill>
                          <a:latin typeface="+mn-lt"/>
                          <a:cs typeface="Arial" panose="020B0604020202020204" pitchFamily="34" charset="0"/>
                        </a:rPr>
                        <a:t>qualità</a:t>
                      </a:r>
                      <a:r>
                        <a:rPr lang="en-US" sz="1000" b="0" dirty="0">
                          <a:solidFill>
                            <a:srgbClr val="000000"/>
                          </a:solidFill>
                          <a:latin typeface="+mn-lt"/>
                          <a:cs typeface="Arial" panose="020B0604020202020204" pitchFamily="34" charset="0"/>
                        </a:rPr>
                        <a:t> </a:t>
                      </a:r>
                      <a:r>
                        <a:rPr lang="en-US" sz="1000" b="0" dirty="0" err="1">
                          <a:solidFill>
                            <a:srgbClr val="000000"/>
                          </a:solidFill>
                          <a:latin typeface="+mn-lt"/>
                          <a:cs typeface="Arial" panose="020B0604020202020204" pitchFamily="34" charset="0"/>
                        </a:rPr>
                        <a:t>elevata</a:t>
                      </a:r>
                      <a:r>
                        <a:rPr lang="en-US" sz="1000" b="0" dirty="0">
                          <a:solidFill>
                            <a:srgbClr val="000000"/>
                          </a:solidFill>
                          <a:latin typeface="+mn-lt"/>
                          <a:cs typeface="Arial" panose="020B0604020202020204" pitchFamily="34" charset="0"/>
                        </a:rPr>
                        <a:t> o buona per tutti I </a:t>
                      </a:r>
                      <a:r>
                        <a:rPr lang="en-US" sz="1000" b="0" dirty="0" err="1">
                          <a:solidFill>
                            <a:srgbClr val="000000"/>
                          </a:solidFill>
                          <a:latin typeface="+mn-lt"/>
                          <a:cs typeface="Arial" panose="020B0604020202020204" pitchFamily="34" charset="0"/>
                        </a:rPr>
                        <a:t>corpi</a:t>
                      </a:r>
                      <a:r>
                        <a:rPr lang="en-US" sz="1000" b="0" dirty="0">
                          <a:solidFill>
                            <a:srgbClr val="000000"/>
                          </a:solidFill>
                          <a:latin typeface="+mn-lt"/>
                          <a:cs typeface="Arial" panose="020B0604020202020204" pitchFamily="34" charset="0"/>
                        </a:rPr>
                        <a:t> </a:t>
                      </a:r>
                      <a:r>
                        <a:rPr lang="en-US" sz="1000" b="0" dirty="0" err="1">
                          <a:solidFill>
                            <a:srgbClr val="000000"/>
                          </a:solidFill>
                          <a:latin typeface="+mn-lt"/>
                          <a:cs typeface="Arial" panose="020B0604020202020204" pitchFamily="34" charset="0"/>
                        </a:rPr>
                        <a:t>idrici</a:t>
                      </a:r>
                      <a:r>
                        <a:rPr lang="en-US" sz="1000" b="0" dirty="0">
                          <a:solidFill>
                            <a:srgbClr val="000000"/>
                          </a:solidFill>
                          <a:latin typeface="+mn-lt"/>
                          <a:cs typeface="Arial" panose="020B0604020202020204" pitchFamily="34" charset="0"/>
                        </a:rPr>
                        <a:t> </a:t>
                      </a:r>
                      <a:r>
                        <a:rPr lang="en-US" sz="1000" b="0" dirty="0" err="1">
                          <a:solidFill>
                            <a:srgbClr val="000000"/>
                          </a:solidFill>
                          <a:latin typeface="+mn-lt"/>
                          <a:cs typeface="Arial" panose="020B0604020202020204" pitchFamily="34" charset="0"/>
                        </a:rPr>
                        <a:t>superficiali</a:t>
                      </a:r>
                      <a:r>
                        <a:rPr lang="en-US" sz="1000" b="0" dirty="0">
                          <a:solidFill>
                            <a:srgbClr val="000000"/>
                          </a:solidFill>
                          <a:latin typeface="+mn-lt"/>
                          <a:cs typeface="Arial" panose="020B0604020202020204" pitchFamily="34" charset="0"/>
                        </a:rPr>
                        <a:t> </a:t>
                      </a:r>
                    </a:p>
                  </a:txBody>
                  <a:tcPr marL="12700" marR="12700" marT="12700" anchor="ctr">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73025" indent="-21590" algn="just">
                        <a:buClrTx/>
                        <a:buSzTx/>
                        <a:buFontTx/>
                        <a:buNone/>
                      </a:pPr>
                      <a:endParaRPr lang="en-US" sz="1000" b="0" dirty="0" err="1">
                        <a:solidFill>
                          <a:srgbClr val="000000"/>
                        </a:solidFill>
                        <a:cs typeface="Arial" panose="020B0604020202020204" pitchFamily="34" charset="0"/>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76835" indent="0" algn="just" defTabSz="914400">
                        <a:spcBef>
                          <a:spcPts val="0"/>
                        </a:spcBef>
                        <a:spcAft>
                          <a:spcPts val="0"/>
                        </a:spcAft>
                        <a:buClrTx/>
                        <a:buSzTx/>
                        <a:buFontTx/>
                        <a:defRPr/>
                      </a:pPr>
                      <a:endParaRPr lang="it-IT" sz="1000" b="0" dirty="0"/>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73025" indent="-21590" algn="just">
                        <a:buClrTx/>
                        <a:buSzTx/>
                        <a:buFontTx/>
                        <a:buNone/>
                      </a:pPr>
                      <a:endParaRPr lang="en-US" sz="1000" b="0" dirty="0" err="1">
                        <a:solidFill>
                          <a:srgbClr val="000000"/>
                        </a:solidFill>
                        <a:cs typeface="Arial" panose="020B0604020202020204" pitchFamily="34" charset="0"/>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extLst>
                  <a:ext uri="{0D108BD9-81ED-4DB2-BD59-A6C34878D82A}">
                    <a16:rowId xmlns:a16="http://schemas.microsoft.com/office/drawing/2014/main" val="10004"/>
                  </a:ext>
                </a:extLst>
              </a:tr>
              <a:tr h="363220">
                <a:tc>
                  <a:txBody>
                    <a:bodyPr/>
                    <a:lstStyle/>
                    <a:p>
                      <a:pPr algn="ctr">
                        <a:buClrTx/>
                        <a:buSzTx/>
                        <a:buFontTx/>
                        <a:buNone/>
                      </a:pPr>
                      <a:r>
                        <a:rPr lang="en-US" sz="1000" b="1">
                          <a:solidFill>
                            <a:srgbClr val="000000"/>
                          </a:solidFill>
                          <a:latin typeface="Calibri" panose="020F0502020204030204" pitchFamily="34" charset="0"/>
                          <a:cs typeface="Calibri" panose="020F0502020204030204" pitchFamily="34" charset="0"/>
                        </a:rPr>
                        <a:t>6.4</a:t>
                      </a:r>
                    </a:p>
                  </a:txBody>
                  <a:tcPr marL="12700" marR="12700" marT="12700" anchor="ctr">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46990" marR="0" lvl="0" indent="5080" algn="just" defTabSz="1008380" rtl="0" eaLnBrk="1" fontAlgn="auto" latinLnBrk="0" hangingPunct="1">
                        <a:lnSpc>
                          <a:spcPct val="100000"/>
                        </a:lnSpc>
                        <a:spcBef>
                          <a:spcPts val="0"/>
                        </a:spcBef>
                        <a:spcAft>
                          <a:spcPts val="0"/>
                        </a:spcAft>
                        <a:buClrTx/>
                        <a:buSzTx/>
                        <a:buFontTx/>
                        <a:buNone/>
                        <a:defRPr/>
                      </a:pPr>
                      <a:r>
                        <a:rPr lang="en-US" sz="1000" dirty="0" err="1">
                          <a:solidFill>
                            <a:srgbClr val="000000"/>
                          </a:solidFill>
                          <a:latin typeface="Calibri" panose="020F0502020204030204" pitchFamily="34" charset="0"/>
                          <a:cs typeface="Calibri" panose="020F0502020204030204" pitchFamily="34" charset="0"/>
                          <a:sym typeface="+mn-ea"/>
                        </a:rPr>
                        <a:t>Entro</a:t>
                      </a:r>
                      <a:r>
                        <a:rPr lang="en-US" sz="1000" dirty="0">
                          <a:solidFill>
                            <a:srgbClr val="000000"/>
                          </a:solidFill>
                          <a:latin typeface="Calibri" panose="020F0502020204030204" pitchFamily="34" charset="0"/>
                          <a:cs typeface="Calibri" panose="020F0502020204030204" pitchFamily="34" charset="0"/>
                          <a:sym typeface="+mn-ea"/>
                        </a:rPr>
                        <a:t> il 2030 </a:t>
                      </a:r>
                      <a:r>
                        <a:rPr lang="en-US" sz="1000" dirty="0" err="1">
                          <a:solidFill>
                            <a:srgbClr val="000000"/>
                          </a:solidFill>
                          <a:latin typeface="Calibri" panose="020F0502020204030204" pitchFamily="34" charset="0"/>
                          <a:cs typeface="Calibri" panose="020F0502020204030204" pitchFamily="34" charset="0"/>
                          <a:sym typeface="+mn-ea"/>
                        </a:rPr>
                        <a:t>raggiungere</a:t>
                      </a:r>
                      <a:r>
                        <a:rPr lang="en-US" sz="1000" dirty="0">
                          <a:solidFill>
                            <a:srgbClr val="000000"/>
                          </a:solidFill>
                          <a:latin typeface="Calibri" panose="020F0502020204030204" pitchFamily="34" charset="0"/>
                          <a:cs typeface="Calibri" panose="020F0502020204030204" pitchFamily="34" charset="0"/>
                          <a:sym typeface="+mn-ea"/>
                        </a:rPr>
                        <a:t> la quota del 90% </a:t>
                      </a:r>
                      <a:r>
                        <a:rPr lang="en-US" sz="1000" dirty="0" err="1">
                          <a:solidFill>
                            <a:srgbClr val="000000"/>
                          </a:solidFill>
                          <a:latin typeface="Calibri" panose="020F0502020204030204" pitchFamily="34" charset="0"/>
                          <a:cs typeface="Calibri" panose="020F0502020204030204" pitchFamily="34" charset="0"/>
                          <a:sym typeface="+mn-ea"/>
                        </a:rPr>
                        <a:t>dell’efficienza</a:t>
                      </a:r>
                      <a:r>
                        <a:rPr lang="en-US" sz="1000" dirty="0">
                          <a:solidFill>
                            <a:srgbClr val="000000"/>
                          </a:solidFill>
                          <a:latin typeface="Calibri" panose="020F0502020204030204" pitchFamily="34" charset="0"/>
                          <a:cs typeface="Calibri" panose="020F0502020204030204" pitchFamily="34" charset="0"/>
                          <a:sym typeface="+mn-ea"/>
                        </a:rPr>
                        <a:t> </a:t>
                      </a:r>
                      <a:r>
                        <a:rPr lang="en-US" sz="1000" dirty="0" err="1">
                          <a:solidFill>
                            <a:srgbClr val="000000"/>
                          </a:solidFill>
                          <a:latin typeface="Calibri" panose="020F0502020204030204" pitchFamily="34" charset="0"/>
                          <a:cs typeface="Calibri" panose="020F0502020204030204" pitchFamily="34" charset="0"/>
                          <a:sym typeface="+mn-ea"/>
                        </a:rPr>
                        <a:t>delle</a:t>
                      </a:r>
                      <a:r>
                        <a:rPr lang="en-US" sz="1000" dirty="0">
                          <a:solidFill>
                            <a:srgbClr val="000000"/>
                          </a:solidFill>
                          <a:latin typeface="Calibri" panose="020F0502020204030204" pitchFamily="34" charset="0"/>
                          <a:cs typeface="Calibri" panose="020F0502020204030204" pitchFamily="34" charset="0"/>
                          <a:sym typeface="+mn-ea"/>
                        </a:rPr>
                        <a:t> </a:t>
                      </a:r>
                      <a:r>
                        <a:rPr lang="en-US" sz="1000" dirty="0" err="1">
                          <a:solidFill>
                            <a:srgbClr val="000000"/>
                          </a:solidFill>
                          <a:latin typeface="Calibri" panose="020F0502020204030204" pitchFamily="34" charset="0"/>
                          <a:cs typeface="Calibri" panose="020F0502020204030204" pitchFamily="34" charset="0"/>
                          <a:sym typeface="+mn-ea"/>
                        </a:rPr>
                        <a:t>reti</a:t>
                      </a:r>
                      <a:r>
                        <a:rPr lang="en-US" sz="1000" dirty="0">
                          <a:solidFill>
                            <a:srgbClr val="000000"/>
                          </a:solidFill>
                          <a:latin typeface="Calibri" panose="020F0502020204030204" pitchFamily="34" charset="0"/>
                          <a:cs typeface="Calibri" panose="020F0502020204030204" pitchFamily="34" charset="0"/>
                          <a:sym typeface="+mn-ea"/>
                        </a:rPr>
                        <a:t> di </a:t>
                      </a:r>
                      <a:r>
                        <a:rPr lang="en-US" sz="1000" dirty="0" err="1">
                          <a:solidFill>
                            <a:srgbClr val="000000"/>
                          </a:solidFill>
                          <a:latin typeface="Calibri" panose="020F0502020204030204" pitchFamily="34" charset="0"/>
                          <a:cs typeface="Calibri" panose="020F0502020204030204" pitchFamily="34" charset="0"/>
                          <a:sym typeface="+mn-ea"/>
                        </a:rPr>
                        <a:t>distribuzione</a:t>
                      </a:r>
                      <a:r>
                        <a:rPr lang="en-US" sz="1000" dirty="0">
                          <a:solidFill>
                            <a:srgbClr val="000000"/>
                          </a:solidFill>
                          <a:latin typeface="Calibri" panose="020F0502020204030204" pitchFamily="34" charset="0"/>
                          <a:cs typeface="Calibri" panose="020F0502020204030204" pitchFamily="34" charset="0"/>
                          <a:sym typeface="+mn-ea"/>
                        </a:rPr>
                        <a:t> </a:t>
                      </a:r>
                      <a:r>
                        <a:rPr lang="en-US" sz="1000" dirty="0" err="1">
                          <a:solidFill>
                            <a:srgbClr val="000000"/>
                          </a:solidFill>
                          <a:latin typeface="Calibri" panose="020F0502020204030204" pitchFamily="34" charset="0"/>
                          <a:cs typeface="Calibri" panose="020F0502020204030204" pitchFamily="34" charset="0"/>
                          <a:sym typeface="+mn-ea"/>
                        </a:rPr>
                        <a:t>dell'acqua</a:t>
                      </a:r>
                      <a:r>
                        <a:rPr lang="en-US" sz="1000" dirty="0">
                          <a:solidFill>
                            <a:srgbClr val="000000"/>
                          </a:solidFill>
                          <a:latin typeface="Calibri" panose="020F0502020204030204" pitchFamily="34" charset="0"/>
                          <a:cs typeface="Calibri" panose="020F0502020204030204" pitchFamily="34" charset="0"/>
                          <a:sym typeface="+mn-ea"/>
                        </a:rPr>
                        <a:t> potabile  </a:t>
                      </a:r>
                      <a:endParaRPr lang="en-US" sz="1000" b="0" dirty="0">
                        <a:solidFill>
                          <a:srgbClr val="000000"/>
                        </a:solidFill>
                        <a:latin typeface="Calibri" panose="020F0502020204030204" pitchFamily="34" charset="0"/>
                        <a:cs typeface="Calibri" panose="020F0502020204030204" pitchFamily="34" charset="0"/>
                        <a:sym typeface="+mn-ea"/>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76835" algn="just" defTabSz="914400">
                        <a:spcBef>
                          <a:spcPts val="0"/>
                        </a:spcBef>
                        <a:spcAft>
                          <a:spcPts val="0"/>
                        </a:spcAft>
                        <a:buClrTx/>
                        <a:buSzTx/>
                        <a:buFontTx/>
                        <a:buNone/>
                        <a:defRPr/>
                      </a:pPr>
                      <a:endParaRPr lang="it-IT" sz="1000" b="0" dirty="0"/>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extLst>
                  <a:ext uri="{0D108BD9-81ED-4DB2-BD59-A6C34878D82A}">
                    <a16:rowId xmlns:a16="http://schemas.microsoft.com/office/drawing/2014/main" val="10005"/>
                  </a:ext>
                </a:extLst>
              </a:tr>
              <a:tr h="210820">
                <a:tc>
                  <a:txBody>
                    <a:bodyPr/>
                    <a:lstStyle/>
                    <a:p>
                      <a:pPr algn="ctr">
                        <a:buClrTx/>
                        <a:buSzTx/>
                        <a:buFontTx/>
                        <a:buNone/>
                      </a:pPr>
                      <a:r>
                        <a:rPr lang="en-US" sz="1000" b="1">
                          <a:solidFill>
                            <a:srgbClr val="000000"/>
                          </a:solidFill>
                          <a:latin typeface="Calibri" panose="020F0502020204030204" pitchFamily="34" charset="0"/>
                          <a:cs typeface="Calibri" panose="020F0502020204030204" pitchFamily="34" charset="0"/>
                        </a:rPr>
                        <a:t>7.2</a:t>
                      </a:r>
                    </a:p>
                  </a:txBody>
                  <a:tcPr marL="12700" marR="12700" marT="12700" anchor="ctr">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46990" marR="0" lvl="0" indent="5080" algn="just" defTabSz="1008380" rtl="0" eaLnBrk="1" fontAlgn="auto" latinLnBrk="0" hangingPunct="1">
                        <a:lnSpc>
                          <a:spcPct val="100000"/>
                        </a:lnSpc>
                        <a:spcBef>
                          <a:spcPts val="0"/>
                        </a:spcBef>
                        <a:spcAft>
                          <a:spcPts val="0"/>
                        </a:spcAft>
                        <a:buClrTx/>
                        <a:buSzTx/>
                        <a:buFontTx/>
                        <a:buNone/>
                        <a:defRPr/>
                      </a:pPr>
                      <a:r>
                        <a:rPr lang="en-US" sz="1000" dirty="0" err="1">
                          <a:solidFill>
                            <a:srgbClr val="000000"/>
                          </a:solidFill>
                          <a:latin typeface="Calibri" panose="020F0502020204030204" pitchFamily="34" charset="0"/>
                          <a:cs typeface="Calibri" panose="020F0502020204030204" pitchFamily="34" charset="0"/>
                          <a:sym typeface="+mn-ea"/>
                        </a:rPr>
                        <a:t>Entro</a:t>
                      </a:r>
                      <a:r>
                        <a:rPr lang="en-US" sz="1000" dirty="0">
                          <a:solidFill>
                            <a:srgbClr val="000000"/>
                          </a:solidFill>
                          <a:latin typeface="Calibri" panose="020F0502020204030204" pitchFamily="34" charset="0"/>
                          <a:cs typeface="Calibri" panose="020F0502020204030204" pitchFamily="34" charset="0"/>
                          <a:sym typeface="+mn-ea"/>
                        </a:rPr>
                        <a:t> il 2035 </a:t>
                      </a:r>
                      <a:r>
                        <a:rPr lang="en-US" sz="1000" dirty="0" err="1">
                          <a:solidFill>
                            <a:srgbClr val="000000"/>
                          </a:solidFill>
                          <a:latin typeface="Calibri" panose="020F0502020204030204" pitchFamily="34" charset="0"/>
                          <a:cs typeface="Calibri" panose="020F0502020204030204" pitchFamily="34" charset="0"/>
                          <a:sym typeface="+mn-ea"/>
                        </a:rPr>
                        <a:t>raggiungere</a:t>
                      </a:r>
                      <a:r>
                        <a:rPr lang="en-US" sz="1000" dirty="0">
                          <a:solidFill>
                            <a:srgbClr val="000000"/>
                          </a:solidFill>
                          <a:latin typeface="Calibri" panose="020F0502020204030204" pitchFamily="34" charset="0"/>
                          <a:cs typeface="Calibri" panose="020F0502020204030204" pitchFamily="34" charset="0"/>
                          <a:sym typeface="+mn-ea"/>
                        </a:rPr>
                        <a:t> il 100% di </a:t>
                      </a:r>
                      <a:r>
                        <a:rPr lang="en-US" sz="1000" dirty="0" err="1">
                          <a:solidFill>
                            <a:srgbClr val="000000"/>
                          </a:solidFill>
                          <a:latin typeface="Calibri" panose="020F0502020204030204" pitchFamily="34" charset="0"/>
                          <a:cs typeface="Calibri" panose="020F0502020204030204" pitchFamily="34" charset="0"/>
                          <a:sym typeface="+mn-ea"/>
                        </a:rPr>
                        <a:t>energia</a:t>
                      </a:r>
                      <a:r>
                        <a:rPr lang="en-US" sz="1000" dirty="0">
                          <a:solidFill>
                            <a:srgbClr val="000000"/>
                          </a:solidFill>
                          <a:latin typeface="Calibri" panose="020F0502020204030204" pitchFamily="34" charset="0"/>
                          <a:cs typeface="Calibri" panose="020F0502020204030204" pitchFamily="34" charset="0"/>
                          <a:sym typeface="+mn-ea"/>
                        </a:rPr>
                        <a:t> da </a:t>
                      </a:r>
                      <a:r>
                        <a:rPr lang="en-US" sz="1000" dirty="0" err="1">
                          <a:solidFill>
                            <a:srgbClr val="000000"/>
                          </a:solidFill>
                          <a:latin typeface="Calibri" panose="020F0502020204030204" pitchFamily="34" charset="0"/>
                          <a:cs typeface="Calibri" panose="020F0502020204030204" pitchFamily="34" charset="0"/>
                          <a:sym typeface="+mn-ea"/>
                        </a:rPr>
                        <a:t>fonti</a:t>
                      </a:r>
                      <a:r>
                        <a:rPr lang="en-US" sz="1000" dirty="0">
                          <a:solidFill>
                            <a:srgbClr val="000000"/>
                          </a:solidFill>
                          <a:latin typeface="Calibri" panose="020F0502020204030204" pitchFamily="34" charset="0"/>
                          <a:cs typeface="Calibri" panose="020F0502020204030204" pitchFamily="34" charset="0"/>
                          <a:sym typeface="+mn-ea"/>
                        </a:rPr>
                        <a:t> </a:t>
                      </a:r>
                      <a:r>
                        <a:rPr lang="en-US" sz="1000" dirty="0" err="1">
                          <a:solidFill>
                            <a:srgbClr val="000000"/>
                          </a:solidFill>
                          <a:latin typeface="Calibri" panose="020F0502020204030204" pitchFamily="34" charset="0"/>
                          <a:cs typeface="Calibri" panose="020F0502020204030204" pitchFamily="34" charset="0"/>
                          <a:sym typeface="+mn-ea"/>
                        </a:rPr>
                        <a:t>rinnovabili</a:t>
                      </a:r>
                      <a:r>
                        <a:rPr lang="en-US" sz="1000" dirty="0">
                          <a:solidFill>
                            <a:srgbClr val="000000"/>
                          </a:solidFill>
                          <a:latin typeface="Calibri" panose="020F0502020204030204" pitchFamily="34" charset="0"/>
                          <a:cs typeface="Calibri" panose="020F0502020204030204" pitchFamily="34" charset="0"/>
                          <a:sym typeface="+mn-ea"/>
                        </a:rPr>
                        <a:t> </a:t>
                      </a:r>
                      <a:endParaRPr lang="en-US" sz="1000" b="0" dirty="0" err="1">
                        <a:solidFill>
                          <a:srgbClr val="000000"/>
                        </a:solidFill>
                        <a:latin typeface="Calibri" panose="020F0502020204030204" pitchFamily="34" charset="0"/>
                        <a:cs typeface="Calibri" panose="020F0502020204030204" pitchFamily="34" charset="0"/>
                        <a:sym typeface="+mn-ea"/>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r>
                        <a:rPr lang="en-US" sz="1000" b="0" dirty="0" err="1">
                          <a:solidFill>
                            <a:srgbClr val="000000"/>
                          </a:solidFill>
                          <a:latin typeface="Calibri" panose="020F0502020204030204" pitchFamily="34" charset="0"/>
                          <a:cs typeface="Calibri" panose="020F0502020204030204" pitchFamily="34" charset="0"/>
                        </a:rPr>
                        <a:t>AMBIENTE</a:t>
                      </a: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76835" algn="just" defTabSz="914400">
                        <a:spcBef>
                          <a:spcPts val="0"/>
                        </a:spcBef>
                        <a:spcAft>
                          <a:spcPts val="0"/>
                        </a:spcAft>
                        <a:buClrTx/>
                        <a:buSzTx/>
                        <a:buFontTx/>
                        <a:buNone/>
                        <a:defRPr/>
                      </a:pPr>
                      <a:r>
                        <a:rPr lang="it-IT" sz="1000" b="0" dirty="0"/>
                        <a:t>UE064 - Favorire la transizione ecologica e arginare l'emergenza energetica pianificando e coordinando le misure di efficientamento energetico in accordo con i Comuni (interventi sul patrimonio pubblico; comunità energetiche; misure urgenti di natura straordinaria...) e supportando imprese e cittadini nella realizzazione degli interventi di transizione energetica</a:t>
                      </a: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r>
                        <a:rPr lang="en-US" sz="1000" b="0" dirty="0" err="1">
                          <a:solidFill>
                            <a:srgbClr val="000000"/>
                          </a:solidFill>
                          <a:latin typeface="Calibri" panose="020F0502020204030204" pitchFamily="34" charset="0"/>
                          <a:cs typeface="Calibri" panose="020F0502020204030204" pitchFamily="34" charset="0"/>
                        </a:rPr>
                        <a:t>L'Unione dei comuni della Bassa Romagna non gestisce indicatori e relativi target a livello di DUP ma a livello di Piano performance inserito nel PIAO sezione 2.</a:t>
                      </a: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extLst>
                  <a:ext uri="{0D108BD9-81ED-4DB2-BD59-A6C34878D82A}">
                    <a16:rowId xmlns:a16="http://schemas.microsoft.com/office/drawing/2014/main" val="10006"/>
                  </a:ext>
                </a:extLst>
              </a:tr>
              <a:tr h="340995">
                <a:tc>
                  <a:txBody>
                    <a:bodyPr/>
                    <a:lstStyle/>
                    <a:p>
                      <a:pPr algn="ctr">
                        <a:buClrTx/>
                        <a:buSzTx/>
                        <a:buFontTx/>
                        <a:buNone/>
                      </a:pPr>
                      <a:r>
                        <a:rPr lang="en-US" sz="1000" b="1">
                          <a:solidFill>
                            <a:srgbClr val="000000"/>
                          </a:solidFill>
                          <a:latin typeface="Calibri" panose="020F0502020204030204" pitchFamily="34" charset="0"/>
                          <a:cs typeface="Calibri" panose="020F0502020204030204" pitchFamily="34" charset="0"/>
                        </a:rPr>
                        <a:t>7.3</a:t>
                      </a:r>
                    </a:p>
                  </a:txBody>
                  <a:tcPr marL="12700" marR="12700" marT="12700" anchor="ctr">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46990" marR="0" lvl="0" indent="5080" algn="just" defTabSz="1008380" rtl="0" eaLnBrk="1" fontAlgn="auto" latinLnBrk="0" hangingPunct="1">
                        <a:lnSpc>
                          <a:spcPct val="100000"/>
                        </a:lnSpc>
                        <a:spcBef>
                          <a:spcPts val="0"/>
                        </a:spcBef>
                        <a:spcAft>
                          <a:spcPts val="0"/>
                        </a:spcAft>
                        <a:buClrTx/>
                        <a:buSzTx/>
                        <a:buFontTx/>
                        <a:buNone/>
                        <a:defRPr/>
                      </a:pPr>
                      <a:r>
                        <a:rPr lang="en-US" sz="1000" b="0" dirty="0" err="1">
                          <a:solidFill>
                            <a:schemeClr val="tx1"/>
                          </a:solidFill>
                          <a:latin typeface="Calibri" panose="020F0502020204030204" pitchFamily="34" charset="0"/>
                          <a:cs typeface="Calibri" panose="020F0502020204030204" pitchFamily="34" charset="0"/>
                        </a:rPr>
                        <a:t>Entro</a:t>
                      </a:r>
                      <a:r>
                        <a:rPr lang="en-US" sz="1000" b="0" dirty="0">
                          <a:solidFill>
                            <a:schemeClr val="tx1"/>
                          </a:solidFill>
                          <a:latin typeface="Calibri" panose="020F0502020204030204" pitchFamily="34" charset="0"/>
                          <a:cs typeface="Calibri" panose="020F0502020204030204" pitchFamily="34" charset="0"/>
                        </a:rPr>
                        <a:t> il 2030 </a:t>
                      </a:r>
                      <a:r>
                        <a:rPr lang="en-US" sz="1000" b="0" dirty="0" err="1">
                          <a:solidFill>
                            <a:schemeClr val="tx1"/>
                          </a:solidFill>
                          <a:latin typeface="Calibri" panose="020F0502020204030204" pitchFamily="34" charset="0"/>
                          <a:cs typeface="Calibri" panose="020F0502020204030204" pitchFamily="34" charset="0"/>
                        </a:rPr>
                        <a:t>ridurre</a:t>
                      </a:r>
                      <a:r>
                        <a:rPr lang="en-US" sz="1000" b="0" dirty="0">
                          <a:solidFill>
                            <a:schemeClr val="tx1"/>
                          </a:solidFill>
                          <a:latin typeface="Calibri" panose="020F0502020204030204" pitchFamily="34" charset="0"/>
                          <a:cs typeface="Calibri" panose="020F0502020204030204" pitchFamily="34" charset="0"/>
                        </a:rPr>
                        <a:t> di </a:t>
                      </a:r>
                      <a:r>
                        <a:rPr lang="en-US" sz="1000" b="0" dirty="0" err="1">
                          <a:solidFill>
                            <a:schemeClr val="tx1"/>
                          </a:solidFill>
                          <a:latin typeface="Calibri" panose="020F0502020204030204" pitchFamily="34" charset="0"/>
                          <a:cs typeface="Calibri" panose="020F0502020204030204" pitchFamily="34" charset="0"/>
                        </a:rPr>
                        <a:t>almeno</a:t>
                      </a:r>
                      <a:r>
                        <a:rPr lang="en-US" sz="1000" b="0" dirty="0">
                          <a:solidFill>
                            <a:schemeClr val="tx1"/>
                          </a:solidFill>
                          <a:latin typeface="Calibri" panose="020F0502020204030204" pitchFamily="34" charset="0"/>
                          <a:cs typeface="Calibri" panose="020F0502020204030204" pitchFamily="34" charset="0"/>
                        </a:rPr>
                        <a:t> il 20% </a:t>
                      </a:r>
                      <a:r>
                        <a:rPr lang="en-US" sz="1000" b="0" dirty="0" err="1">
                          <a:solidFill>
                            <a:schemeClr val="tx1"/>
                          </a:solidFill>
                          <a:latin typeface="Calibri" panose="020F0502020204030204" pitchFamily="34" charset="0"/>
                          <a:cs typeface="Calibri" panose="020F0502020204030204" pitchFamily="34" charset="0"/>
                        </a:rPr>
                        <a:t>i</a:t>
                      </a:r>
                      <a:r>
                        <a:rPr lang="en-US" sz="1000" b="0" dirty="0">
                          <a:solidFill>
                            <a:schemeClr val="tx1"/>
                          </a:solidFill>
                          <a:latin typeface="Calibri" panose="020F0502020204030204" pitchFamily="34" charset="0"/>
                          <a:cs typeface="Calibri" panose="020F0502020204030204" pitchFamily="34" charset="0"/>
                        </a:rPr>
                        <a:t> </a:t>
                      </a:r>
                      <a:r>
                        <a:rPr lang="en-US" sz="1000" b="0" dirty="0" err="1">
                          <a:solidFill>
                            <a:schemeClr val="tx1"/>
                          </a:solidFill>
                          <a:latin typeface="Calibri" panose="020F0502020204030204" pitchFamily="34" charset="0"/>
                          <a:cs typeface="Calibri" panose="020F0502020204030204" pitchFamily="34" charset="0"/>
                        </a:rPr>
                        <a:t>consumi</a:t>
                      </a:r>
                      <a:r>
                        <a:rPr lang="en-US" sz="1000" b="0" dirty="0">
                          <a:solidFill>
                            <a:schemeClr val="tx1"/>
                          </a:solidFill>
                          <a:latin typeface="Calibri" panose="020F0502020204030204" pitchFamily="34" charset="0"/>
                          <a:cs typeface="Calibri" panose="020F0502020204030204" pitchFamily="34" charset="0"/>
                        </a:rPr>
                        <a:t> </a:t>
                      </a:r>
                      <a:r>
                        <a:rPr lang="en-US" sz="1000" b="0" dirty="0" err="1">
                          <a:solidFill>
                            <a:schemeClr val="tx1"/>
                          </a:solidFill>
                          <a:latin typeface="Calibri" panose="020F0502020204030204" pitchFamily="34" charset="0"/>
                          <a:cs typeface="Calibri" panose="020F0502020204030204" pitchFamily="34" charset="0"/>
                        </a:rPr>
                        <a:t>finali</a:t>
                      </a:r>
                      <a:r>
                        <a:rPr lang="en-US" sz="1000" b="0" dirty="0">
                          <a:solidFill>
                            <a:schemeClr val="tx1"/>
                          </a:solidFill>
                          <a:latin typeface="Calibri" panose="020F0502020204030204" pitchFamily="34" charset="0"/>
                          <a:cs typeface="Calibri" panose="020F0502020204030204" pitchFamily="34" charset="0"/>
                        </a:rPr>
                        <a:t> di </a:t>
                      </a:r>
                      <a:r>
                        <a:rPr lang="en-US" sz="1000" b="0" dirty="0" err="1">
                          <a:solidFill>
                            <a:schemeClr val="tx1"/>
                          </a:solidFill>
                          <a:latin typeface="Calibri" panose="020F0502020204030204" pitchFamily="34" charset="0"/>
                          <a:cs typeface="Calibri" panose="020F0502020204030204" pitchFamily="34" charset="0"/>
                        </a:rPr>
                        <a:t>energia</a:t>
                      </a:r>
                      <a:r>
                        <a:rPr lang="en-US" sz="1000" b="0" dirty="0">
                          <a:solidFill>
                            <a:schemeClr val="tx1"/>
                          </a:solidFill>
                          <a:latin typeface="Calibri" panose="020F0502020204030204" pitchFamily="34" charset="0"/>
                          <a:cs typeface="Calibri" panose="020F0502020204030204" pitchFamily="34" charset="0"/>
                        </a:rPr>
                        <a:t> rispetto al 2020 </a:t>
                      </a:r>
                    </a:p>
                  </a:txBody>
                  <a:tcPr marL="12700" marR="12700" marT="12700" anchor="ctr">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64135" indent="635" algn="just" fontAlgn="t">
                        <a:lnSpc>
                          <a:spcPct val="100000"/>
                        </a:lnSpc>
                        <a:buClrTx/>
                        <a:buSzTx/>
                        <a:buFontTx/>
                        <a:buNone/>
                      </a:pPr>
                      <a:endParaRPr lang="en-US" sz="1000" b="0" dirty="0" err="1">
                        <a:solidFill>
                          <a:schemeClr val="tx1"/>
                        </a:solidFill>
                        <a:latin typeface="Calibri" panose="020F0502020204030204" pitchFamily="34" charset="0"/>
                        <a:cs typeface="Calibri" panose="020F0502020204030204" pitchFamily="34" charset="0"/>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76835" algn="just" defTabSz="914400">
                        <a:spcBef>
                          <a:spcPts val="0"/>
                        </a:spcBef>
                        <a:spcAft>
                          <a:spcPts val="0"/>
                        </a:spcAft>
                        <a:buClrTx/>
                        <a:buSzTx/>
                        <a:buFontTx/>
                        <a:buNone/>
                        <a:defRPr/>
                      </a:pPr>
                      <a:endParaRPr lang="it-IT" sz="1000" b="0" dirty="0"/>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64135" indent="635" algn="just">
                        <a:buClrTx/>
                        <a:buSzTx/>
                        <a:buFontTx/>
                        <a:buNone/>
                      </a:pPr>
                      <a:endParaRPr lang="en-US" sz="1000" b="0" dirty="0" err="1">
                        <a:solidFill>
                          <a:schemeClr val="tx1"/>
                        </a:solidFill>
                        <a:latin typeface="Calibri" panose="020F0502020204030204" pitchFamily="34" charset="0"/>
                        <a:cs typeface="Calibri" panose="020F0502020204030204" pitchFamily="34" charset="0"/>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extLst>
                  <a:ext uri="{0D108BD9-81ED-4DB2-BD59-A6C34878D82A}">
                    <a16:rowId xmlns:a16="http://schemas.microsoft.com/office/drawing/2014/main" val="10007"/>
                  </a:ext>
                </a:extLst>
              </a:tr>
              <a:tr h="363220">
                <a:tc>
                  <a:txBody>
                    <a:bodyPr/>
                    <a:lstStyle/>
                    <a:p>
                      <a:pPr indent="0" algn="ctr">
                        <a:buNone/>
                      </a:pPr>
                      <a:r>
                        <a:rPr lang="en-US" sz="1000" b="1">
                          <a:solidFill>
                            <a:srgbClr val="000000"/>
                          </a:solidFill>
                          <a:latin typeface="Calibri" panose="020F0502020204030204" pitchFamily="34" charset="0"/>
                          <a:cs typeface="Calibri" panose="020F0502020204030204" pitchFamily="34" charset="0"/>
                          <a:sym typeface="+mn-ea"/>
                        </a:rPr>
                        <a:t>11.2</a:t>
                      </a:r>
                      <a:endParaRPr lang="en-US" sz="1000" b="1">
                        <a:solidFill>
                          <a:srgbClr val="000000"/>
                        </a:solidFill>
                        <a:latin typeface="Calibri" panose="020F0502020204030204" pitchFamily="34" charset="0"/>
                        <a:cs typeface="Calibri" panose="020F0502020204030204" pitchFamily="34" charset="0"/>
                      </a:endParaRPr>
                    </a:p>
                    <a:p>
                      <a:pPr indent="0" algn="ctr">
                        <a:buNone/>
                      </a:pPr>
                      <a:endParaRPr lang="en-US" sz="1000" b="1">
                        <a:solidFill>
                          <a:srgbClr val="000000"/>
                        </a:solidFill>
                        <a:latin typeface="Calibri" panose="020F0502020204030204" pitchFamily="34" charset="0"/>
                        <a:cs typeface="Calibri" panose="020F0502020204030204" pitchFamily="34" charset="0"/>
                      </a:endParaRPr>
                    </a:p>
                  </a:txBody>
                  <a:tcPr marL="12700" marR="12700" marT="12700" anchor="ctr">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46990" marR="0" lvl="0" indent="5080" algn="just" defTabSz="1008380" rtl="0" eaLnBrk="1" fontAlgn="auto" latinLnBrk="0" hangingPunct="1">
                        <a:lnSpc>
                          <a:spcPct val="100000"/>
                        </a:lnSpc>
                        <a:spcBef>
                          <a:spcPts val="0"/>
                        </a:spcBef>
                        <a:spcAft>
                          <a:spcPts val="0"/>
                        </a:spcAft>
                        <a:buClrTx/>
                        <a:buSzTx/>
                        <a:buFontTx/>
                        <a:buNone/>
                        <a:defRPr/>
                      </a:pPr>
                      <a:r>
                        <a:rPr lang="en-US" sz="1000" b="0" dirty="0" err="1">
                          <a:solidFill>
                            <a:schemeClr val="tx1"/>
                          </a:solidFill>
                          <a:latin typeface="Calibri" panose="020F0502020204030204" pitchFamily="34" charset="0"/>
                          <a:cs typeface="Calibri" panose="020F0502020204030204" pitchFamily="34" charset="0"/>
                          <a:sym typeface="+mn-ea"/>
                        </a:rPr>
                        <a:t>Entro</a:t>
                      </a:r>
                      <a:r>
                        <a:rPr lang="en-US" sz="1000" b="0" dirty="0">
                          <a:solidFill>
                            <a:schemeClr val="tx1"/>
                          </a:solidFill>
                          <a:latin typeface="Calibri" panose="020F0502020204030204" pitchFamily="34" charset="0"/>
                          <a:cs typeface="Calibri" panose="020F0502020204030204" pitchFamily="34" charset="0"/>
                          <a:sym typeface="+mn-ea"/>
                        </a:rPr>
                        <a:t> il 2030 </a:t>
                      </a:r>
                      <a:r>
                        <a:rPr lang="en-US" sz="1000" b="0" dirty="0" err="1">
                          <a:solidFill>
                            <a:schemeClr val="tx1"/>
                          </a:solidFill>
                          <a:latin typeface="Calibri" panose="020F0502020204030204" pitchFamily="34" charset="0"/>
                          <a:cs typeface="Calibri" panose="020F0502020204030204" pitchFamily="34" charset="0"/>
                          <a:sym typeface="+mn-ea"/>
                        </a:rPr>
                        <a:t>aumentare</a:t>
                      </a:r>
                      <a:r>
                        <a:rPr lang="en-US" sz="1000" b="0" dirty="0">
                          <a:solidFill>
                            <a:schemeClr val="tx1"/>
                          </a:solidFill>
                          <a:latin typeface="Calibri" panose="020F0502020204030204" pitchFamily="34" charset="0"/>
                          <a:cs typeface="Calibri" panose="020F0502020204030204" pitchFamily="34" charset="0"/>
                          <a:sym typeface="+mn-ea"/>
                        </a:rPr>
                        <a:t> del 26% </a:t>
                      </a:r>
                      <a:r>
                        <a:rPr lang="en-US" sz="1000" b="0" dirty="0" err="1">
                          <a:solidFill>
                            <a:schemeClr val="tx1"/>
                          </a:solidFill>
                          <a:latin typeface="Calibri" panose="020F0502020204030204" pitchFamily="34" charset="0"/>
                          <a:cs typeface="Calibri" panose="020F0502020204030204" pitchFamily="34" charset="0"/>
                          <a:sym typeface="+mn-ea"/>
                        </a:rPr>
                        <a:t>i</a:t>
                      </a:r>
                      <a:r>
                        <a:rPr lang="en-US" sz="1000" b="0" dirty="0">
                          <a:solidFill>
                            <a:schemeClr val="tx1"/>
                          </a:solidFill>
                          <a:latin typeface="Calibri" panose="020F0502020204030204" pitchFamily="34" charset="0"/>
                          <a:cs typeface="Calibri" panose="020F0502020204030204" pitchFamily="34" charset="0"/>
                          <a:sym typeface="+mn-ea"/>
                        </a:rPr>
                        <a:t> </a:t>
                      </a:r>
                      <a:r>
                        <a:rPr lang="en-US" sz="1000" b="0" dirty="0" err="1">
                          <a:solidFill>
                            <a:schemeClr val="tx1"/>
                          </a:solidFill>
                          <a:latin typeface="Calibri" panose="020F0502020204030204" pitchFamily="34" charset="0"/>
                          <a:cs typeface="Calibri" panose="020F0502020204030204" pitchFamily="34" charset="0"/>
                          <a:sym typeface="+mn-ea"/>
                        </a:rPr>
                        <a:t>posti</a:t>
                      </a:r>
                      <a:r>
                        <a:rPr lang="en-US" sz="1000" b="0" dirty="0">
                          <a:solidFill>
                            <a:schemeClr val="tx1"/>
                          </a:solidFill>
                          <a:latin typeface="Calibri" panose="020F0502020204030204" pitchFamily="34" charset="0"/>
                          <a:cs typeface="Calibri" panose="020F0502020204030204" pitchFamily="34" charset="0"/>
                          <a:sym typeface="+mn-ea"/>
                        </a:rPr>
                        <a:t>-km per </a:t>
                      </a:r>
                      <a:r>
                        <a:rPr lang="en-US" sz="1000" b="0" dirty="0" err="1">
                          <a:solidFill>
                            <a:schemeClr val="tx1"/>
                          </a:solidFill>
                          <a:latin typeface="Calibri" panose="020F0502020204030204" pitchFamily="34" charset="0"/>
                          <a:cs typeface="Calibri" panose="020F0502020204030204" pitchFamily="34" charset="0"/>
                          <a:sym typeface="+mn-ea"/>
                        </a:rPr>
                        <a:t>abitante</a:t>
                      </a:r>
                      <a:r>
                        <a:rPr lang="en-US" sz="1000" b="0" dirty="0">
                          <a:solidFill>
                            <a:schemeClr val="tx1"/>
                          </a:solidFill>
                          <a:latin typeface="Calibri" panose="020F0502020204030204" pitchFamily="34" charset="0"/>
                          <a:cs typeface="Calibri" panose="020F0502020204030204" pitchFamily="34" charset="0"/>
                          <a:sym typeface="+mn-ea"/>
                        </a:rPr>
                        <a:t> </a:t>
                      </a:r>
                      <a:r>
                        <a:rPr lang="en-US" sz="1000" b="0" dirty="0" err="1">
                          <a:solidFill>
                            <a:schemeClr val="tx1"/>
                          </a:solidFill>
                          <a:latin typeface="Calibri" panose="020F0502020204030204" pitchFamily="34" charset="0"/>
                          <a:cs typeface="Calibri" panose="020F0502020204030204" pitchFamily="34" charset="0"/>
                          <a:sym typeface="+mn-ea"/>
                        </a:rPr>
                        <a:t>offerti</a:t>
                      </a:r>
                      <a:r>
                        <a:rPr lang="en-US" sz="1000" b="0" dirty="0">
                          <a:solidFill>
                            <a:schemeClr val="tx1"/>
                          </a:solidFill>
                          <a:latin typeface="Calibri" panose="020F0502020204030204" pitchFamily="34" charset="0"/>
                          <a:cs typeface="Calibri" panose="020F0502020204030204" pitchFamily="34" charset="0"/>
                          <a:sym typeface="+mn-ea"/>
                        </a:rPr>
                        <a:t> dal </a:t>
                      </a:r>
                      <a:r>
                        <a:rPr lang="en-US" sz="1000" b="0" dirty="0" err="1">
                          <a:solidFill>
                            <a:schemeClr val="tx1"/>
                          </a:solidFill>
                          <a:latin typeface="Calibri" panose="020F0502020204030204" pitchFamily="34" charset="0"/>
                          <a:cs typeface="Calibri" panose="020F0502020204030204" pitchFamily="34" charset="0"/>
                          <a:sym typeface="+mn-ea"/>
                        </a:rPr>
                        <a:t>trasporto</a:t>
                      </a:r>
                      <a:r>
                        <a:rPr lang="en-US" sz="1000" b="0" dirty="0">
                          <a:solidFill>
                            <a:schemeClr val="tx1"/>
                          </a:solidFill>
                          <a:latin typeface="Calibri" panose="020F0502020204030204" pitchFamily="34" charset="0"/>
                          <a:cs typeface="Calibri" panose="020F0502020204030204" pitchFamily="34" charset="0"/>
                          <a:sym typeface="+mn-ea"/>
                        </a:rPr>
                        <a:t> </a:t>
                      </a:r>
                      <a:r>
                        <a:rPr lang="en-US" sz="1000" b="0" dirty="0" err="1">
                          <a:solidFill>
                            <a:schemeClr val="tx1"/>
                          </a:solidFill>
                          <a:latin typeface="Calibri" panose="020F0502020204030204" pitchFamily="34" charset="0"/>
                          <a:cs typeface="Calibri" panose="020F0502020204030204" pitchFamily="34" charset="0"/>
                          <a:sym typeface="+mn-ea"/>
                        </a:rPr>
                        <a:t>pubblico</a:t>
                      </a:r>
                      <a:r>
                        <a:rPr lang="en-US" sz="1000" b="0" dirty="0">
                          <a:solidFill>
                            <a:schemeClr val="tx1"/>
                          </a:solidFill>
                          <a:latin typeface="Calibri" panose="020F0502020204030204" pitchFamily="34" charset="0"/>
                          <a:cs typeface="Calibri" panose="020F0502020204030204" pitchFamily="34" charset="0"/>
                          <a:sym typeface="+mn-ea"/>
                        </a:rPr>
                        <a:t> rispetto al 2004 </a:t>
                      </a: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64135" indent="635" algn="just" fontAlgn="t">
                        <a:lnSpc>
                          <a:spcPct val="100000"/>
                        </a:lnSpc>
                        <a:buClrTx/>
                        <a:buSzTx/>
                        <a:buFontTx/>
                        <a:buNone/>
                      </a:pPr>
                      <a:endParaRPr lang="en-US" sz="1000" b="0" dirty="0" err="1">
                        <a:solidFill>
                          <a:schemeClr val="tx1"/>
                        </a:solidFill>
                        <a:latin typeface="Calibri" panose="020F0502020204030204" pitchFamily="34" charset="0"/>
                        <a:cs typeface="Calibri" panose="020F0502020204030204" pitchFamily="34" charset="0"/>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76835" algn="just" defTabSz="914400">
                        <a:spcBef>
                          <a:spcPts val="0"/>
                        </a:spcBef>
                        <a:spcAft>
                          <a:spcPts val="0"/>
                        </a:spcAft>
                        <a:buClrTx/>
                        <a:buSzTx/>
                        <a:buFontTx/>
                        <a:buNone/>
                        <a:defRPr/>
                      </a:pPr>
                      <a:endParaRPr lang="it-IT" sz="1000" b="0" dirty="0"/>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64135" indent="635" algn="just">
                        <a:buClrTx/>
                        <a:buSzTx/>
                        <a:buFontTx/>
                        <a:buNone/>
                      </a:pPr>
                      <a:endParaRPr lang="en-US" sz="1000" b="0" dirty="0" err="1">
                        <a:solidFill>
                          <a:schemeClr val="tx1"/>
                        </a:solidFill>
                        <a:latin typeface="Calibri" panose="020F0502020204030204" pitchFamily="34" charset="0"/>
                        <a:cs typeface="Calibri" panose="020F0502020204030204" pitchFamily="34" charset="0"/>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extLst>
                  <a:ext uri="{0D108BD9-81ED-4DB2-BD59-A6C34878D82A}">
                    <a16:rowId xmlns:a16="http://schemas.microsoft.com/office/drawing/2014/main" val="10008"/>
                  </a:ext>
                </a:extLst>
              </a:tr>
              <a:tr h="341630">
                <a:tc>
                  <a:txBody>
                    <a:bodyPr/>
                    <a:lstStyle/>
                    <a:p>
                      <a:pPr algn="ctr">
                        <a:buClrTx/>
                        <a:buSzTx/>
                        <a:buFontTx/>
                        <a:buNone/>
                      </a:pPr>
                      <a:r>
                        <a:rPr lang="en-US" sz="1000" b="1" dirty="0">
                          <a:solidFill>
                            <a:srgbClr val="000000"/>
                          </a:solidFill>
                          <a:latin typeface="Calibri" panose="020F0502020204030204" pitchFamily="34" charset="0"/>
                          <a:cs typeface="Calibri" panose="020F0502020204030204" pitchFamily="34" charset="0"/>
                          <a:sym typeface="+mn-ea"/>
                        </a:rPr>
                        <a:t>11.2</a:t>
                      </a:r>
                      <a:endParaRPr lang="en-US" sz="1000" b="1" dirty="0">
                        <a:solidFill>
                          <a:srgbClr val="000000"/>
                        </a:solidFill>
                        <a:latin typeface="Calibri" panose="020F0502020204030204" pitchFamily="34" charset="0"/>
                        <a:cs typeface="Calibri" panose="020F0502020204030204" pitchFamily="34" charset="0"/>
                      </a:endParaRPr>
                    </a:p>
                    <a:p>
                      <a:pPr algn="ctr">
                        <a:buClrTx/>
                        <a:buSzTx/>
                        <a:buFontTx/>
                        <a:buNone/>
                      </a:pPr>
                      <a:endParaRPr lang="en-US" sz="1000" b="1" dirty="0">
                        <a:solidFill>
                          <a:srgbClr val="000000"/>
                        </a:solidFill>
                        <a:latin typeface="Calibri" panose="020F0502020204030204" pitchFamily="34" charset="0"/>
                        <a:cs typeface="Calibri" panose="020F0502020204030204" pitchFamily="34" charset="0"/>
                      </a:endParaRPr>
                    </a:p>
                  </a:txBody>
                  <a:tcPr marL="12700" marR="12700" marT="12700" anchor="ctr">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60960" indent="-9525" algn="just">
                        <a:buClrTx/>
                        <a:buSzTx/>
                        <a:buFontTx/>
                        <a:buNone/>
                      </a:pPr>
                      <a:r>
                        <a:rPr lang="en-US" sz="1000" b="0" dirty="0">
                          <a:solidFill>
                            <a:schemeClr val="tx1"/>
                          </a:solidFill>
                          <a:latin typeface="Calibri" panose="020F0502020204030204" pitchFamily="34" charset="0"/>
                          <a:cs typeface="Calibri" panose="020F0502020204030204" pitchFamily="34" charset="0"/>
                        </a:rPr>
                        <a:t>Entro il 2025 ridurre di almeno 20 punti percentuali il traffico motorizzato privato rispetto al 2019</a:t>
                      </a: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64135" indent="635" algn="just" fontAlgn="t">
                        <a:lnSpc>
                          <a:spcPct val="100000"/>
                        </a:lnSpc>
                        <a:buClrTx/>
                        <a:buSzTx/>
                        <a:buFontTx/>
                        <a:buNone/>
                      </a:pPr>
                      <a:endParaRPr lang="en-US" sz="1000" b="0" dirty="0" err="1">
                        <a:solidFill>
                          <a:schemeClr val="tx1"/>
                        </a:solidFill>
                        <a:latin typeface="Calibri" panose="020F0502020204030204" pitchFamily="34" charset="0"/>
                        <a:cs typeface="Calibri" panose="020F0502020204030204" pitchFamily="34" charset="0"/>
                        <a:sym typeface="+mn-ea"/>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76835" algn="just" defTabSz="914400">
                        <a:spcBef>
                          <a:spcPts val="0"/>
                        </a:spcBef>
                        <a:spcAft>
                          <a:spcPts val="0"/>
                        </a:spcAft>
                        <a:buClrTx/>
                        <a:buSzTx/>
                        <a:buFontTx/>
                        <a:defRPr/>
                      </a:pPr>
                      <a:endParaRPr lang="it-IT" sz="1000" b="0" dirty="0">
                        <a:sym typeface="+mn-ea"/>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64135" indent="635" algn="just">
                        <a:buClrTx/>
                        <a:buSzTx/>
                        <a:buFontTx/>
                        <a:buNone/>
                      </a:pPr>
                      <a:endParaRPr lang="en-US" sz="1000" b="0" dirty="0" err="1">
                        <a:solidFill>
                          <a:schemeClr val="tx1"/>
                        </a:solidFill>
                        <a:latin typeface="Calibri" panose="020F0502020204030204" pitchFamily="34" charset="0"/>
                        <a:cs typeface="Calibri" panose="020F0502020204030204" pitchFamily="34" charset="0"/>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extLst>
                  <a:ext uri="{0D108BD9-81ED-4DB2-BD59-A6C34878D82A}">
                    <a16:rowId xmlns:a16="http://schemas.microsoft.com/office/drawing/2014/main" val="10009"/>
                  </a:ext>
                </a:extLst>
              </a:tr>
              <a:tr h="363220">
                <a:tc>
                  <a:txBody>
                    <a:bodyPr/>
                    <a:lstStyle/>
                    <a:p>
                      <a:pPr algn="ctr">
                        <a:buClrTx/>
                        <a:buSzTx/>
                        <a:buFontTx/>
                        <a:buNone/>
                      </a:pPr>
                      <a:r>
                        <a:rPr lang="en-US" sz="1000" b="1">
                          <a:solidFill>
                            <a:srgbClr val="000000"/>
                          </a:solidFill>
                          <a:latin typeface="Calibri" panose="020F0502020204030204" pitchFamily="34" charset="0"/>
                          <a:cs typeface="Calibri" panose="020F0502020204030204" pitchFamily="34" charset="0"/>
                          <a:sym typeface="+mn-ea"/>
                        </a:rPr>
                        <a:t>11.6</a:t>
                      </a:r>
                      <a:endParaRPr lang="en-US" sz="1000" b="1" dirty="0">
                        <a:solidFill>
                          <a:srgbClr val="000000"/>
                        </a:solidFill>
                        <a:latin typeface="Calibri" panose="020F0502020204030204" pitchFamily="34" charset="0"/>
                        <a:cs typeface="Calibri" panose="020F0502020204030204" pitchFamily="34" charset="0"/>
                        <a:sym typeface="+mn-ea"/>
                      </a:endParaRPr>
                    </a:p>
                  </a:txBody>
                  <a:tcPr marL="12700" marR="12700" marT="12700" anchor="ctr">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60960" indent="-9525" algn="just">
                        <a:buClrTx/>
                        <a:buSzTx/>
                        <a:buFontTx/>
                        <a:buNone/>
                      </a:pPr>
                      <a:r>
                        <a:rPr lang="en-US" sz="1000" b="0" dirty="0" err="1">
                          <a:solidFill>
                            <a:schemeClr val="tx1"/>
                          </a:solidFill>
                          <a:latin typeface="Calibri" panose="020F0502020204030204" pitchFamily="34" charset="0"/>
                          <a:cs typeface="Calibri" panose="020F0502020204030204" pitchFamily="34" charset="0"/>
                          <a:sym typeface="+mn-ea"/>
                        </a:rPr>
                        <a:t>Entro</a:t>
                      </a:r>
                      <a:r>
                        <a:rPr lang="en-US" sz="1000" b="0" dirty="0">
                          <a:solidFill>
                            <a:schemeClr val="tx1"/>
                          </a:solidFill>
                          <a:latin typeface="Calibri" panose="020F0502020204030204" pitchFamily="34" charset="0"/>
                          <a:cs typeface="Calibri" panose="020F0502020204030204" pitchFamily="34" charset="0"/>
                          <a:sym typeface="+mn-ea"/>
                        </a:rPr>
                        <a:t> il 2030 </a:t>
                      </a:r>
                      <a:r>
                        <a:rPr lang="en-US" sz="1000" b="0" dirty="0" err="1">
                          <a:solidFill>
                            <a:schemeClr val="tx1"/>
                          </a:solidFill>
                          <a:latin typeface="Calibri" panose="020F0502020204030204" pitchFamily="34" charset="0"/>
                          <a:cs typeface="Calibri" panose="020F0502020204030204" pitchFamily="34" charset="0"/>
                          <a:sym typeface="+mn-ea"/>
                        </a:rPr>
                        <a:t>ridurre</a:t>
                      </a:r>
                      <a:r>
                        <a:rPr lang="en-US" sz="1000" b="0" dirty="0">
                          <a:solidFill>
                            <a:schemeClr val="tx1"/>
                          </a:solidFill>
                          <a:latin typeface="Calibri" panose="020F0502020204030204" pitchFamily="34" charset="0"/>
                          <a:cs typeface="Calibri" panose="020F0502020204030204" pitchFamily="34" charset="0"/>
                          <a:sym typeface="+mn-ea"/>
                        </a:rPr>
                        <a:t> </a:t>
                      </a:r>
                      <a:r>
                        <a:rPr lang="en-US" sz="1000" b="0" dirty="0" err="1">
                          <a:solidFill>
                            <a:schemeClr val="tx1"/>
                          </a:solidFill>
                          <a:latin typeface="Calibri" panose="020F0502020204030204" pitchFamily="34" charset="0"/>
                          <a:cs typeface="Calibri" panose="020F0502020204030204" pitchFamily="34" charset="0"/>
                          <a:sym typeface="+mn-ea"/>
                        </a:rPr>
                        <a:t>i</a:t>
                      </a:r>
                      <a:r>
                        <a:rPr lang="en-US" sz="1000" b="0" dirty="0">
                          <a:solidFill>
                            <a:schemeClr val="tx1"/>
                          </a:solidFill>
                          <a:latin typeface="Calibri" panose="020F0502020204030204" pitchFamily="34" charset="0"/>
                          <a:cs typeface="Calibri" panose="020F0502020204030204" pitchFamily="34" charset="0"/>
                          <a:sym typeface="+mn-ea"/>
                        </a:rPr>
                        <a:t> </a:t>
                      </a:r>
                      <a:r>
                        <a:rPr lang="en-US" sz="1000" b="0" dirty="0" err="1">
                          <a:solidFill>
                            <a:schemeClr val="tx1"/>
                          </a:solidFill>
                          <a:latin typeface="Calibri" panose="020F0502020204030204" pitchFamily="34" charset="0"/>
                          <a:cs typeface="Calibri" panose="020F0502020204030204" pitchFamily="34" charset="0"/>
                          <a:sym typeface="+mn-ea"/>
                        </a:rPr>
                        <a:t>superamenti</a:t>
                      </a:r>
                      <a:r>
                        <a:rPr lang="en-US" sz="1000" b="0" dirty="0">
                          <a:solidFill>
                            <a:schemeClr val="tx1"/>
                          </a:solidFill>
                          <a:latin typeface="Calibri" panose="020F0502020204030204" pitchFamily="34" charset="0"/>
                          <a:cs typeface="Calibri" panose="020F0502020204030204" pitchFamily="34" charset="0"/>
                          <a:sym typeface="+mn-ea"/>
                        </a:rPr>
                        <a:t> del </a:t>
                      </a:r>
                      <a:r>
                        <a:rPr lang="en-US" sz="1000" b="0" dirty="0" err="1">
                          <a:solidFill>
                            <a:schemeClr val="tx1"/>
                          </a:solidFill>
                          <a:latin typeface="Calibri" panose="020F0502020204030204" pitchFamily="34" charset="0"/>
                          <a:cs typeface="Calibri" panose="020F0502020204030204" pitchFamily="34" charset="0"/>
                          <a:sym typeface="+mn-ea"/>
                        </a:rPr>
                        <a:t>limite</a:t>
                      </a:r>
                      <a:r>
                        <a:rPr lang="en-US" sz="1000" b="0" dirty="0">
                          <a:solidFill>
                            <a:schemeClr val="tx1"/>
                          </a:solidFill>
                          <a:latin typeface="Calibri" panose="020F0502020204030204" pitchFamily="34" charset="0"/>
                          <a:cs typeface="Calibri" panose="020F0502020204030204" pitchFamily="34" charset="0"/>
                          <a:sym typeface="+mn-ea"/>
                        </a:rPr>
                        <a:t> del PM10 al di sotto di 3 </a:t>
                      </a:r>
                      <a:r>
                        <a:rPr lang="en-US" sz="1000" b="0" dirty="0" err="1">
                          <a:solidFill>
                            <a:schemeClr val="tx1"/>
                          </a:solidFill>
                          <a:latin typeface="Calibri" panose="020F0502020204030204" pitchFamily="34" charset="0"/>
                          <a:cs typeface="Calibri" panose="020F0502020204030204" pitchFamily="34" charset="0"/>
                          <a:sym typeface="+mn-ea"/>
                        </a:rPr>
                        <a:t>giorni</a:t>
                      </a:r>
                      <a:r>
                        <a:rPr lang="en-US" sz="1000" b="0" dirty="0">
                          <a:solidFill>
                            <a:schemeClr val="tx1"/>
                          </a:solidFill>
                          <a:latin typeface="Calibri" panose="020F0502020204030204" pitchFamily="34" charset="0"/>
                          <a:cs typeface="Calibri" panose="020F0502020204030204" pitchFamily="34" charset="0"/>
                          <a:sym typeface="+mn-ea"/>
                        </a:rPr>
                        <a:t> </a:t>
                      </a:r>
                      <a:r>
                        <a:rPr lang="en-US" sz="1000" b="0" dirty="0" err="1">
                          <a:solidFill>
                            <a:schemeClr val="tx1"/>
                          </a:solidFill>
                          <a:latin typeface="Calibri" panose="020F0502020204030204" pitchFamily="34" charset="0"/>
                          <a:cs typeface="Calibri" panose="020F0502020204030204" pitchFamily="34" charset="0"/>
                          <a:sym typeface="+mn-ea"/>
                        </a:rPr>
                        <a:t>l’anno</a:t>
                      </a:r>
                      <a:r>
                        <a:rPr lang="en-US" sz="1000" b="0" dirty="0">
                          <a:solidFill>
                            <a:schemeClr val="tx1"/>
                          </a:solidFill>
                          <a:latin typeface="Calibri" panose="020F0502020204030204" pitchFamily="34" charset="0"/>
                          <a:cs typeface="Calibri" panose="020F0502020204030204" pitchFamily="34" charset="0"/>
                          <a:sym typeface="+mn-ea"/>
                        </a:rPr>
                        <a:t> </a:t>
                      </a:r>
                      <a:endParaRPr lang="it-IT" sz="1000" b="0" dirty="0">
                        <a:solidFill>
                          <a:schemeClr val="tx1"/>
                        </a:solidFill>
                        <a:latin typeface="Calibri" panose="020F0502020204030204" pitchFamily="34" charset="0"/>
                        <a:cs typeface="Calibri" panose="020F0502020204030204" pitchFamily="34" charset="0"/>
                        <a:sym typeface="+mn-ea"/>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64135" indent="635" algn="just" fontAlgn="t">
                        <a:lnSpc>
                          <a:spcPct val="100000"/>
                        </a:lnSpc>
                        <a:buClrTx/>
                        <a:buSzTx/>
                        <a:buFontTx/>
                        <a:buNone/>
                      </a:pPr>
                      <a:endParaRPr lang="en-US" sz="1000" b="0" dirty="0" err="1">
                        <a:solidFill>
                          <a:schemeClr val="tx1"/>
                        </a:solidFill>
                        <a:latin typeface="Calibri" panose="020F0502020204030204" pitchFamily="34" charset="0"/>
                        <a:cs typeface="Calibri" panose="020F0502020204030204" pitchFamily="34" charset="0"/>
                        <a:sym typeface="+mn-ea"/>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64135" indent="635" algn="just">
                        <a:buNone/>
                      </a:pPr>
                      <a:endParaRPr lang="en-US" sz="1000" b="0" dirty="0" err="1">
                        <a:solidFill>
                          <a:schemeClr val="tx1"/>
                        </a:solidFill>
                        <a:latin typeface="Calibri" panose="020F0502020204030204" pitchFamily="34" charset="0"/>
                        <a:cs typeface="Calibri" panose="020F0502020204030204" pitchFamily="34" charset="0"/>
                        <a:sym typeface="+mn-ea"/>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FF0000"/>
                        </a:solidFill>
                        <a:latin typeface="Calibri" panose="020F0502020204030204" pitchFamily="34" charset="0"/>
                        <a:cs typeface="Calibri" panose="020F0502020204030204" pitchFamily="34" charset="0"/>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extLst>
                  <a:ext uri="{0D108BD9-81ED-4DB2-BD59-A6C34878D82A}">
                    <a16:rowId xmlns:a16="http://schemas.microsoft.com/office/drawing/2014/main" val="10010"/>
                  </a:ext>
                </a:extLst>
              </a:tr>
              <a:tr h="353060">
                <a:tc>
                  <a:txBody>
                    <a:bodyPr/>
                    <a:lstStyle/>
                    <a:p>
                      <a:pPr algn="ctr">
                        <a:buClrTx/>
                        <a:buSzTx/>
                        <a:buFontTx/>
                        <a:buNone/>
                      </a:pPr>
                      <a:r>
                        <a:rPr lang="en-US" sz="1000" b="1">
                          <a:solidFill>
                            <a:schemeClr val="tx1"/>
                          </a:solidFill>
                          <a:latin typeface="Calibri" panose="020F0502020204030204" pitchFamily="34" charset="0"/>
                          <a:cs typeface="Calibri" panose="020F0502020204030204" pitchFamily="34" charset="0"/>
                        </a:rPr>
                        <a:t>13.2</a:t>
                      </a:r>
                    </a:p>
                  </a:txBody>
                  <a:tcPr marL="12700" marR="12700" marT="12700" anchor="ctr">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60960" marR="0" lvl="0" indent="-9525" algn="just" defTabSz="1008380" rtl="0" eaLnBrk="1" fontAlgn="auto" latinLnBrk="0" hangingPunct="1">
                        <a:lnSpc>
                          <a:spcPct val="100000"/>
                        </a:lnSpc>
                        <a:spcBef>
                          <a:spcPts val="0"/>
                        </a:spcBef>
                        <a:spcAft>
                          <a:spcPts val="0"/>
                        </a:spcAft>
                        <a:buClrTx/>
                        <a:buSzTx/>
                        <a:buFontTx/>
                        <a:buNone/>
                        <a:defRPr/>
                      </a:pPr>
                      <a:r>
                        <a:rPr lang="it-IT" sz="1000" b="0" dirty="0">
                          <a:solidFill>
                            <a:schemeClr val="tx1"/>
                          </a:solidFill>
                          <a:latin typeface="Calibri" panose="020F0502020204030204" pitchFamily="34" charset="0"/>
                          <a:cs typeface="Calibri" panose="020F0502020204030204" pitchFamily="34" charset="0"/>
                          <a:sym typeface="+mn-ea"/>
                        </a:rPr>
                        <a:t>Entro il 2030 ridurre le emissioni di CO2 e di altri gas climalteranti del 55% rispetto al 1990</a:t>
                      </a:r>
                      <a:endParaRPr lang="it-IT" sz="1000" b="0" dirty="0">
                        <a:solidFill>
                          <a:schemeClr val="tx1"/>
                        </a:solidFill>
                        <a:latin typeface="Calibri" panose="020F0502020204030204" pitchFamily="34" charset="0"/>
                        <a:cs typeface="Calibri" panose="020F0502020204030204" pitchFamily="34" charset="0"/>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64135" indent="635" algn="just" fontAlgn="t">
                        <a:lnSpc>
                          <a:spcPct val="100000"/>
                        </a:lnSpc>
                        <a:buClrTx/>
                        <a:buSzTx/>
                        <a:buFontTx/>
                        <a:buNone/>
                      </a:pPr>
                      <a:r>
                        <a:rPr lang="en-US" sz="1000" b="0" dirty="0" err="1">
                          <a:solidFill>
                            <a:schemeClr val="tx1"/>
                          </a:solidFill>
                          <a:latin typeface="Calibri" panose="020F0502020204030204" pitchFamily="34" charset="0"/>
                          <a:cs typeface="Calibri" panose="020F0502020204030204" pitchFamily="34" charset="0"/>
                          <a:sym typeface="+mn-ea"/>
                        </a:rPr>
                        <a:t>AMBIENTE</a:t>
                      </a: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algn="just"/>
                      <a:r>
                        <a:rPr lang="en-US" sz="1000" b="0" dirty="0" err="1">
                          <a:solidFill>
                            <a:schemeClr val="tx1"/>
                          </a:solidFill>
                          <a:latin typeface="Calibri" panose="020F0502020204030204" pitchFamily="34" charset="0"/>
                          <a:cs typeface="Calibri" panose="020F0502020204030204" pitchFamily="34" charset="0"/>
                          <a:sym typeface="+mn-ea"/>
                        </a:rPr>
                        <a:t>UE064 - Favorire la transizione ecologica e arginare l'emergenza energetica pianificando e coordinando le misure di efficientamento energetico in accordo con i Comuni (interventi sul patrimonio pubblico; comunità energetiche; misure urgenti di natura straordinaria...) e supportando imprese e cittadini nella realizzazione degli interventi di transizione energetica</a:t>
                      </a: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r>
                        <a:rPr lang="en-US" sz="1000" b="0" dirty="0" err="1">
                          <a:solidFill>
                            <a:schemeClr val="tx1"/>
                          </a:solidFill>
                          <a:latin typeface="Calibri" panose="020F0502020204030204" pitchFamily="34" charset="0"/>
                          <a:cs typeface="Calibri" panose="020F0502020204030204" pitchFamily="34" charset="0"/>
                        </a:rPr>
                        <a:t>L'Unione dei comuni della Bassa Romagna non gestisce indicatori e relativi target a livello di DUP ma a livello di Piano performance inserito nel PIAO sezione 2.</a:t>
                      </a: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extLst>
                  <a:ext uri="{0D108BD9-81ED-4DB2-BD59-A6C34878D82A}">
                    <a16:rowId xmlns:a16="http://schemas.microsoft.com/office/drawing/2014/main" val="10011"/>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2192" y="26246"/>
            <a:ext cx="13420155" cy="658835"/>
          </a:xfrm>
          <a:prstGeom prst="rect">
            <a:avLst/>
          </a:prstGeom>
          <a:noFill/>
        </p:spPr>
        <p:txBody>
          <a:bodyPr wrap="square">
            <a:spAutoFit/>
          </a:bodyPr>
          <a:lstStyle/>
          <a:p>
            <a:pPr algn="ctr">
              <a:lnSpc>
                <a:spcPct val="150000"/>
              </a:lnSpc>
              <a:spcAft>
                <a:spcPts val="600"/>
              </a:spcAft>
            </a:pPr>
            <a:r>
              <a:rPr lang="it-IT" sz="2800" b="1" dirty="0">
                <a:solidFill>
                  <a:srgbClr val="C00000"/>
                </a:solidFill>
                <a:latin typeface="Arial" panose="020B0604020202020204" pitchFamily="34" charset="0"/>
                <a:cs typeface="Arial" panose="020B0604020202020204" pitchFamily="34" charset="0"/>
              </a:rPr>
              <a:t>OBIETTIVI STRATEGICI E OPERATIVI DEL DUP ASSOCIATI  </a:t>
            </a:r>
          </a:p>
        </p:txBody>
      </p:sp>
      <p:graphicFrame>
        <p:nvGraphicFramePr>
          <p:cNvPr id="5" name="Content Placeholder 4"/>
          <p:cNvGraphicFramePr>
            <a:graphicFrameLocks noGrp="1"/>
          </p:cNvGraphicFramePr>
          <p:nvPr>
            <p:ph idx="1"/>
          </p:nvPr>
        </p:nvGraphicFramePr>
        <p:xfrm>
          <a:off x="601345" y="1477645"/>
          <a:ext cx="12733020" cy="1809750"/>
        </p:xfrm>
        <a:graphic>
          <a:graphicData uri="http://schemas.openxmlformats.org/drawingml/2006/table">
            <a:tbl>
              <a:tblPr firstRow="1" bandRow="1">
                <a:tableStyleId>{5C22544A-7EE6-4342-B048-85BDC9FD1C3A}</a:tableStyleId>
              </a:tblPr>
              <a:tblGrid>
                <a:gridCol w="445135">
                  <a:extLst>
                    <a:ext uri="{9D8B030D-6E8A-4147-A177-3AD203B41FA5}">
                      <a16:colId xmlns:a16="http://schemas.microsoft.com/office/drawing/2014/main" val="20000"/>
                    </a:ext>
                  </a:extLst>
                </a:gridCol>
                <a:gridCol w="3599815">
                  <a:extLst>
                    <a:ext uri="{9D8B030D-6E8A-4147-A177-3AD203B41FA5}">
                      <a16:colId xmlns:a16="http://schemas.microsoft.com/office/drawing/2014/main" val="20001"/>
                    </a:ext>
                  </a:extLst>
                </a:gridCol>
                <a:gridCol w="2228215">
                  <a:extLst>
                    <a:ext uri="{9D8B030D-6E8A-4147-A177-3AD203B41FA5}">
                      <a16:colId xmlns:a16="http://schemas.microsoft.com/office/drawing/2014/main" val="20002"/>
                    </a:ext>
                  </a:extLst>
                </a:gridCol>
                <a:gridCol w="4457065">
                  <a:extLst>
                    <a:ext uri="{9D8B030D-6E8A-4147-A177-3AD203B41FA5}">
                      <a16:colId xmlns:a16="http://schemas.microsoft.com/office/drawing/2014/main" val="20003"/>
                    </a:ext>
                  </a:extLst>
                </a:gridCol>
                <a:gridCol w="2002790">
                  <a:extLst>
                    <a:ext uri="{9D8B030D-6E8A-4147-A177-3AD203B41FA5}">
                      <a16:colId xmlns:a16="http://schemas.microsoft.com/office/drawing/2014/main" val="20004"/>
                    </a:ext>
                  </a:extLst>
                </a:gridCol>
              </a:tblGrid>
              <a:tr h="274320">
                <a:tc>
                  <a:txBody>
                    <a:bodyPr/>
                    <a:lstStyle/>
                    <a:p>
                      <a:pPr algn="ctr">
                        <a:buClrTx/>
                        <a:buSzTx/>
                        <a:buFontTx/>
                        <a:buNone/>
                      </a:pPr>
                      <a:r>
                        <a:rPr lang="en-US" sz="1000" b="1" dirty="0">
                          <a:solidFill>
                            <a:srgbClr val="000000"/>
                          </a:solidFill>
                          <a:latin typeface="Calibri" panose="020F0502020204030204" pitchFamily="34" charset="0"/>
                          <a:cs typeface="Calibri" panose="020F0502020204030204" pitchFamily="34" charset="0"/>
                        </a:rPr>
                        <a:t>14.1</a:t>
                      </a:r>
                    </a:p>
                  </a:txBody>
                  <a:tcPr marL="12700" marR="12700" marT="12700" anchor="ctr">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60960" marR="0" lvl="0" indent="-9525" algn="just" defTabSz="1008380" rtl="0" eaLnBrk="1" fontAlgn="auto" latinLnBrk="0" hangingPunct="1">
                        <a:lnSpc>
                          <a:spcPct val="100000"/>
                        </a:lnSpc>
                        <a:spcBef>
                          <a:spcPts val="0"/>
                        </a:spcBef>
                        <a:spcAft>
                          <a:spcPts val="0"/>
                        </a:spcAft>
                        <a:buClrTx/>
                        <a:buSzTx/>
                        <a:buFontTx/>
                        <a:buNone/>
                        <a:defRPr/>
                      </a:pPr>
                      <a:r>
                        <a:rPr lang="en-US" sz="1000" b="0" dirty="0" err="1">
                          <a:solidFill>
                            <a:srgbClr val="000000"/>
                          </a:solidFill>
                          <a:highlight>
                            <a:srgbClr val="FAFCFC"/>
                          </a:highlight>
                          <a:latin typeface="Calibri" panose="020F0502020204030204" pitchFamily="34" charset="0"/>
                          <a:cs typeface="Calibri" panose="020F0502020204030204" pitchFamily="34" charset="0"/>
                          <a:sym typeface="+mn-ea"/>
                        </a:rPr>
                        <a:t>Entro</a:t>
                      </a:r>
                      <a:r>
                        <a:rPr lang="en-US" sz="1000" b="0" dirty="0">
                          <a:solidFill>
                            <a:srgbClr val="000000"/>
                          </a:solidFill>
                          <a:highlight>
                            <a:srgbClr val="FAFCFC"/>
                          </a:highlight>
                          <a:latin typeface="Calibri" panose="020F0502020204030204" pitchFamily="34" charset="0"/>
                          <a:cs typeface="Calibri" panose="020F0502020204030204" pitchFamily="34" charset="0"/>
                          <a:sym typeface="+mn-ea"/>
                        </a:rPr>
                        <a:t> il 2027 </a:t>
                      </a:r>
                      <a:r>
                        <a:rPr lang="en-US" sz="1000" b="0" dirty="0" err="1">
                          <a:solidFill>
                            <a:srgbClr val="000000"/>
                          </a:solidFill>
                          <a:highlight>
                            <a:srgbClr val="FAFCFC"/>
                          </a:highlight>
                          <a:latin typeface="Calibri" panose="020F0502020204030204" pitchFamily="34" charset="0"/>
                          <a:cs typeface="Calibri" panose="020F0502020204030204" pitchFamily="34" charset="0"/>
                          <a:sym typeface="+mn-ea"/>
                        </a:rPr>
                        <a:t>raggiungere</a:t>
                      </a:r>
                      <a:r>
                        <a:rPr lang="en-US" sz="1000" b="0" dirty="0">
                          <a:solidFill>
                            <a:srgbClr val="000000"/>
                          </a:solidFill>
                          <a:highlight>
                            <a:srgbClr val="FAFCFC"/>
                          </a:highlight>
                          <a:latin typeface="Calibri" panose="020F0502020204030204" pitchFamily="34" charset="0"/>
                          <a:cs typeface="Calibri" panose="020F0502020204030204" pitchFamily="34" charset="0"/>
                          <a:sym typeface="+mn-ea"/>
                        </a:rPr>
                        <a:t> la quota del 100% di </a:t>
                      </a:r>
                      <a:r>
                        <a:rPr lang="en-US" sz="1000" b="0" dirty="0" err="1">
                          <a:solidFill>
                            <a:srgbClr val="000000"/>
                          </a:solidFill>
                          <a:highlight>
                            <a:srgbClr val="FAFCFC"/>
                          </a:highlight>
                          <a:latin typeface="Calibri" panose="020F0502020204030204" pitchFamily="34" charset="0"/>
                          <a:cs typeface="Calibri" panose="020F0502020204030204" pitchFamily="34" charset="0"/>
                          <a:sym typeface="+mn-ea"/>
                        </a:rPr>
                        <a:t>acque</a:t>
                      </a:r>
                      <a:r>
                        <a:rPr lang="en-US" sz="1000" b="0" dirty="0">
                          <a:solidFill>
                            <a:srgbClr val="000000"/>
                          </a:solidFill>
                          <a:highlight>
                            <a:srgbClr val="FAFCFC"/>
                          </a:highlight>
                          <a:latin typeface="Calibri" panose="020F0502020204030204" pitchFamily="34" charset="0"/>
                          <a:cs typeface="Calibri" panose="020F0502020204030204" pitchFamily="34" charset="0"/>
                          <a:sym typeface="+mn-ea"/>
                        </a:rPr>
                        <a:t> </a:t>
                      </a:r>
                      <a:r>
                        <a:rPr lang="en-US" sz="1000" b="0" dirty="0" err="1">
                          <a:solidFill>
                            <a:srgbClr val="000000"/>
                          </a:solidFill>
                          <a:highlight>
                            <a:srgbClr val="FAFCFC"/>
                          </a:highlight>
                          <a:latin typeface="Calibri" panose="020F0502020204030204" pitchFamily="34" charset="0"/>
                          <a:cs typeface="Calibri" panose="020F0502020204030204" pitchFamily="34" charset="0"/>
                          <a:sym typeface="+mn-ea"/>
                        </a:rPr>
                        <a:t>costiere</a:t>
                      </a:r>
                      <a:r>
                        <a:rPr lang="en-US" sz="1000" b="0" dirty="0">
                          <a:solidFill>
                            <a:srgbClr val="000000"/>
                          </a:solidFill>
                          <a:highlight>
                            <a:srgbClr val="FAFCFC"/>
                          </a:highlight>
                          <a:latin typeface="Calibri" panose="020F0502020204030204" pitchFamily="34" charset="0"/>
                          <a:cs typeface="Calibri" panose="020F0502020204030204" pitchFamily="34" charset="0"/>
                          <a:sym typeface="+mn-ea"/>
                        </a:rPr>
                        <a:t> in </a:t>
                      </a:r>
                      <a:r>
                        <a:rPr lang="en-US" sz="1000" b="0" dirty="0" err="1">
                          <a:solidFill>
                            <a:srgbClr val="000000"/>
                          </a:solidFill>
                          <a:highlight>
                            <a:srgbClr val="FAFCFC"/>
                          </a:highlight>
                          <a:latin typeface="Calibri" panose="020F0502020204030204" pitchFamily="34" charset="0"/>
                          <a:cs typeface="Calibri" panose="020F0502020204030204" pitchFamily="34" charset="0"/>
                          <a:sym typeface="+mn-ea"/>
                        </a:rPr>
                        <a:t>buono</a:t>
                      </a:r>
                      <a:r>
                        <a:rPr lang="en-US" sz="1000" b="0" dirty="0">
                          <a:solidFill>
                            <a:srgbClr val="000000"/>
                          </a:solidFill>
                          <a:highlight>
                            <a:srgbClr val="FAFCFC"/>
                          </a:highlight>
                          <a:latin typeface="Calibri" panose="020F0502020204030204" pitchFamily="34" charset="0"/>
                          <a:cs typeface="Calibri" panose="020F0502020204030204" pitchFamily="34" charset="0"/>
                          <a:sym typeface="+mn-ea"/>
                        </a:rPr>
                        <a:t> o </a:t>
                      </a:r>
                      <a:r>
                        <a:rPr lang="en-US" sz="1000" b="0" dirty="0" err="1">
                          <a:solidFill>
                            <a:srgbClr val="000000"/>
                          </a:solidFill>
                          <a:highlight>
                            <a:srgbClr val="FAFCFC"/>
                          </a:highlight>
                          <a:latin typeface="Calibri" panose="020F0502020204030204" pitchFamily="34" charset="0"/>
                          <a:cs typeface="Calibri" panose="020F0502020204030204" pitchFamily="34" charset="0"/>
                          <a:sym typeface="+mn-ea"/>
                        </a:rPr>
                        <a:t>eccellente</a:t>
                      </a:r>
                      <a:r>
                        <a:rPr lang="en-US" sz="1000" b="0" dirty="0">
                          <a:solidFill>
                            <a:srgbClr val="000000"/>
                          </a:solidFill>
                          <a:highlight>
                            <a:srgbClr val="FAFCFC"/>
                          </a:highlight>
                          <a:latin typeface="Calibri" panose="020F0502020204030204" pitchFamily="34" charset="0"/>
                          <a:cs typeface="Calibri" panose="020F0502020204030204" pitchFamily="34" charset="0"/>
                          <a:sym typeface="+mn-ea"/>
                        </a:rPr>
                        <a:t> </a:t>
                      </a:r>
                      <a:r>
                        <a:rPr lang="en-US" sz="1000" b="0" dirty="0" err="1">
                          <a:solidFill>
                            <a:srgbClr val="000000"/>
                          </a:solidFill>
                          <a:highlight>
                            <a:srgbClr val="FAFCFC"/>
                          </a:highlight>
                          <a:latin typeface="Calibri" panose="020F0502020204030204" pitchFamily="34" charset="0"/>
                          <a:cs typeface="Calibri" panose="020F0502020204030204" pitchFamily="34" charset="0"/>
                          <a:sym typeface="+mn-ea"/>
                        </a:rPr>
                        <a:t>stato</a:t>
                      </a:r>
                      <a:r>
                        <a:rPr lang="en-US" sz="1000" b="0" dirty="0">
                          <a:solidFill>
                            <a:srgbClr val="000000"/>
                          </a:solidFill>
                          <a:highlight>
                            <a:srgbClr val="FAFCFC"/>
                          </a:highlight>
                          <a:latin typeface="Calibri" panose="020F0502020204030204" pitchFamily="34" charset="0"/>
                          <a:cs typeface="Calibri" panose="020F0502020204030204" pitchFamily="34" charset="0"/>
                          <a:sym typeface="+mn-ea"/>
                        </a:rPr>
                        <a:t> </a:t>
                      </a:r>
                      <a:r>
                        <a:rPr lang="en-US" sz="1000" b="0" dirty="0" err="1">
                          <a:solidFill>
                            <a:srgbClr val="000000"/>
                          </a:solidFill>
                          <a:highlight>
                            <a:srgbClr val="FAFCFC"/>
                          </a:highlight>
                          <a:latin typeface="Calibri" panose="020F0502020204030204" pitchFamily="34" charset="0"/>
                          <a:cs typeface="Calibri" panose="020F0502020204030204" pitchFamily="34" charset="0"/>
                          <a:sym typeface="+mn-ea"/>
                        </a:rPr>
                        <a:t>ecologico</a:t>
                      </a:r>
                      <a:r>
                        <a:rPr lang="en-US" sz="1000" b="0" dirty="0">
                          <a:solidFill>
                            <a:srgbClr val="000000"/>
                          </a:solidFill>
                          <a:highlight>
                            <a:srgbClr val="FAFCFC"/>
                          </a:highlight>
                          <a:latin typeface="Calibri" panose="020F0502020204030204" pitchFamily="34" charset="0"/>
                          <a:cs typeface="Calibri" panose="020F0502020204030204" pitchFamily="34" charset="0"/>
                          <a:sym typeface="+mn-ea"/>
                        </a:rPr>
                        <a:t>  </a:t>
                      </a:r>
                      <a:endParaRPr lang="en-US" sz="1000" b="0" dirty="0">
                        <a:solidFill>
                          <a:srgbClr val="000000"/>
                        </a:solidFill>
                        <a:highlight>
                          <a:srgbClr val="FAFCFC"/>
                        </a:highlight>
                        <a:latin typeface="Calibri" panose="020F0502020204030204" pitchFamily="34" charset="0"/>
                        <a:cs typeface="Calibri" panose="020F0502020204030204" pitchFamily="34" charset="0"/>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64135" indent="635" algn="just" fontAlgn="t">
                        <a:lnSpc>
                          <a:spcPct val="100000"/>
                        </a:lnSpc>
                        <a:buClrTx/>
                        <a:buSzTx/>
                        <a:buFontTx/>
                        <a:buNone/>
                      </a:pPr>
                      <a:endParaRPr lang="en-US" sz="1000" dirty="0" err="1">
                        <a:solidFill>
                          <a:schemeClr val="tx1"/>
                        </a:solidFill>
                        <a:latin typeface="Calibri" panose="020F0502020204030204" pitchFamily="34" charset="0"/>
                        <a:cs typeface="Calibri" panose="020F0502020204030204" pitchFamily="34" charset="0"/>
                        <a:sym typeface="+mn-ea"/>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64135" indent="635" algn="just">
                        <a:buNone/>
                      </a:pPr>
                      <a:endParaRPr lang="en-US" sz="1000" dirty="0" err="1">
                        <a:solidFill>
                          <a:schemeClr val="tx1"/>
                        </a:solidFill>
                        <a:latin typeface="Calibri" panose="020F0502020204030204" pitchFamily="34" charset="0"/>
                        <a:cs typeface="Calibri" panose="020F0502020204030204" pitchFamily="34" charset="0"/>
                        <a:sym typeface="+mn-ea"/>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extLst>
                  <a:ext uri="{0D108BD9-81ED-4DB2-BD59-A6C34878D82A}">
                    <a16:rowId xmlns:a16="http://schemas.microsoft.com/office/drawing/2014/main" val="10000"/>
                  </a:ext>
                </a:extLst>
              </a:tr>
              <a:tr h="262890">
                <a:tc>
                  <a:txBody>
                    <a:bodyPr/>
                    <a:lstStyle/>
                    <a:p>
                      <a:pPr algn="ctr">
                        <a:buClrTx/>
                        <a:buSzTx/>
                        <a:buFontTx/>
                        <a:buNone/>
                      </a:pPr>
                      <a:r>
                        <a:rPr lang="en-US" sz="1000" b="1">
                          <a:solidFill>
                            <a:srgbClr val="000000"/>
                          </a:solidFill>
                          <a:latin typeface="Calibri" panose="020F0502020204030204" pitchFamily="34" charset="0"/>
                          <a:cs typeface="Calibri" panose="020F0502020204030204" pitchFamily="34" charset="0"/>
                          <a:sym typeface="+mn-ea"/>
                        </a:rPr>
                        <a:t>14.5</a:t>
                      </a:r>
                      <a:endParaRPr lang="en-US" sz="1000" b="1" dirty="0">
                        <a:solidFill>
                          <a:srgbClr val="000000"/>
                        </a:solidFill>
                        <a:latin typeface="Calibri" panose="020F0502020204030204" pitchFamily="34" charset="0"/>
                        <a:cs typeface="Calibri" panose="020F0502020204030204" pitchFamily="34" charset="0"/>
                        <a:sym typeface="+mn-ea"/>
                      </a:endParaRPr>
                    </a:p>
                  </a:txBody>
                  <a:tcPr marL="12700" marR="12700" marT="12700" anchor="ctr">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60960" indent="-9525" algn="just">
                        <a:buClrTx/>
                        <a:buSzTx/>
                        <a:buFontTx/>
                        <a:buNone/>
                      </a:pPr>
                      <a:r>
                        <a:rPr lang="it-IT" sz="1000" dirty="0">
                          <a:solidFill>
                            <a:schemeClr val="tx1"/>
                          </a:solidFill>
                          <a:latin typeface="Calibri" panose="020F0502020204030204" pitchFamily="34" charset="0"/>
                          <a:cs typeface="Calibri" panose="020F0502020204030204" pitchFamily="34" charset="0"/>
                          <a:sym typeface="+mn-ea"/>
                        </a:rPr>
                        <a:t> </a:t>
                      </a:r>
                      <a:r>
                        <a:rPr lang="en-US" sz="1000" dirty="0" err="1">
                          <a:solidFill>
                            <a:srgbClr val="000000"/>
                          </a:solidFill>
                          <a:highlight>
                            <a:srgbClr val="FAFCFC"/>
                          </a:highlight>
                          <a:latin typeface="Calibri" panose="020F0502020204030204" pitchFamily="34" charset="0"/>
                          <a:cs typeface="Calibri" panose="020F0502020204030204" pitchFamily="34" charset="0"/>
                          <a:sym typeface="+mn-ea"/>
                        </a:rPr>
                        <a:t>Entro</a:t>
                      </a:r>
                      <a:r>
                        <a:rPr lang="en-US" sz="1000" dirty="0">
                          <a:solidFill>
                            <a:srgbClr val="000000"/>
                          </a:solidFill>
                          <a:highlight>
                            <a:srgbClr val="FAFCFC"/>
                          </a:highlight>
                          <a:latin typeface="Calibri" panose="020F0502020204030204" pitchFamily="34" charset="0"/>
                          <a:cs typeface="Calibri" panose="020F0502020204030204" pitchFamily="34" charset="0"/>
                          <a:sym typeface="+mn-ea"/>
                        </a:rPr>
                        <a:t> il 2030 </a:t>
                      </a:r>
                      <a:r>
                        <a:rPr lang="en-US" sz="1000" dirty="0" err="1">
                          <a:solidFill>
                            <a:srgbClr val="000000"/>
                          </a:solidFill>
                          <a:highlight>
                            <a:srgbClr val="FAFCFC"/>
                          </a:highlight>
                          <a:latin typeface="Calibri" panose="020F0502020204030204" pitchFamily="34" charset="0"/>
                          <a:cs typeface="Calibri" panose="020F0502020204030204" pitchFamily="34" charset="0"/>
                          <a:sym typeface="+mn-ea"/>
                        </a:rPr>
                        <a:t>raggiungere</a:t>
                      </a:r>
                      <a:r>
                        <a:rPr lang="en-US" sz="1000" dirty="0">
                          <a:solidFill>
                            <a:srgbClr val="000000"/>
                          </a:solidFill>
                          <a:highlight>
                            <a:srgbClr val="FAFCFC"/>
                          </a:highlight>
                          <a:latin typeface="Calibri" panose="020F0502020204030204" pitchFamily="34" charset="0"/>
                          <a:cs typeface="Calibri" panose="020F0502020204030204" pitchFamily="34" charset="0"/>
                          <a:sym typeface="+mn-ea"/>
                        </a:rPr>
                        <a:t> la quota del 30% di </a:t>
                      </a:r>
                      <a:r>
                        <a:rPr lang="en-US" sz="1000" dirty="0" err="1">
                          <a:solidFill>
                            <a:srgbClr val="000000"/>
                          </a:solidFill>
                          <a:highlight>
                            <a:srgbClr val="FAFCFC"/>
                          </a:highlight>
                          <a:latin typeface="Calibri" panose="020F0502020204030204" pitchFamily="34" charset="0"/>
                          <a:cs typeface="Calibri" panose="020F0502020204030204" pitchFamily="34" charset="0"/>
                          <a:sym typeface="+mn-ea"/>
                        </a:rPr>
                        <a:t>aree</a:t>
                      </a:r>
                      <a:r>
                        <a:rPr lang="en-US" sz="1000" dirty="0">
                          <a:solidFill>
                            <a:srgbClr val="000000"/>
                          </a:solidFill>
                          <a:highlight>
                            <a:srgbClr val="FAFCFC"/>
                          </a:highlight>
                          <a:latin typeface="Calibri" panose="020F0502020204030204" pitchFamily="34" charset="0"/>
                          <a:cs typeface="Calibri" panose="020F0502020204030204" pitchFamily="34" charset="0"/>
                          <a:sym typeface="+mn-ea"/>
                        </a:rPr>
                        <a:t> marine </a:t>
                      </a:r>
                      <a:r>
                        <a:rPr lang="en-US" sz="1000" dirty="0" err="1">
                          <a:solidFill>
                            <a:srgbClr val="000000"/>
                          </a:solidFill>
                          <a:highlight>
                            <a:srgbClr val="FAFCFC"/>
                          </a:highlight>
                          <a:latin typeface="Calibri" panose="020F0502020204030204" pitchFamily="34" charset="0"/>
                          <a:cs typeface="Calibri" panose="020F0502020204030204" pitchFamily="34" charset="0"/>
                          <a:sym typeface="+mn-ea"/>
                        </a:rPr>
                        <a:t>protette</a:t>
                      </a:r>
                      <a:r>
                        <a:rPr lang="en-US" sz="1000" dirty="0">
                          <a:solidFill>
                            <a:srgbClr val="000000"/>
                          </a:solidFill>
                          <a:highlight>
                            <a:srgbClr val="FAFCFC"/>
                          </a:highlight>
                          <a:latin typeface="Calibri" panose="020F0502020204030204" pitchFamily="34" charset="0"/>
                          <a:cs typeface="Calibri" panose="020F0502020204030204" pitchFamily="34" charset="0"/>
                          <a:sym typeface="+mn-ea"/>
                        </a:rPr>
                        <a:t>  </a:t>
                      </a:r>
                      <a:endParaRPr lang="en-US" sz="1000" b="0" dirty="0">
                        <a:solidFill>
                          <a:srgbClr val="000000"/>
                        </a:solidFill>
                        <a:highlight>
                          <a:srgbClr val="FAFCFC"/>
                        </a:highlight>
                        <a:latin typeface="Calibri" panose="020F0502020204030204" pitchFamily="34" charset="0"/>
                        <a:cs typeface="Calibri" panose="020F0502020204030204" pitchFamily="34" charset="0"/>
                        <a:sym typeface="+mn-ea"/>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46990" indent="5080" algn="just">
                        <a:buClrTx/>
                        <a:buSzTx/>
                        <a:buFontTx/>
                        <a:buNone/>
                      </a:pPr>
                      <a:endParaRPr lang="en-US" sz="1000" dirty="0" err="1">
                        <a:solidFill>
                          <a:schemeClr val="tx1"/>
                        </a:solidFill>
                        <a:latin typeface="Calibri" panose="020F0502020204030204" pitchFamily="34" charset="0"/>
                        <a:cs typeface="Calibri" panose="020F0502020204030204" pitchFamily="34" charset="0"/>
                        <a:sym typeface="+mn-ea"/>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46990" indent="5080" algn="just">
                        <a:buClrTx/>
                        <a:buSzTx/>
                        <a:buFontTx/>
                        <a:buNone/>
                      </a:pPr>
                      <a:endParaRPr lang="en-US" sz="1000" b="0" dirty="0" err="1">
                        <a:solidFill>
                          <a:schemeClr val="tx1"/>
                        </a:solidFill>
                        <a:latin typeface="Calibri" panose="020F0502020204030204" pitchFamily="34" charset="0"/>
                        <a:cs typeface="Calibri" panose="020F0502020204030204" pitchFamily="34" charset="0"/>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46990" indent="5080" algn="just">
                        <a:buClrTx/>
                        <a:buSzTx/>
                        <a:buFontTx/>
                        <a:buNone/>
                      </a:pPr>
                      <a:endParaRPr lang="en-US" sz="1000" b="0" dirty="0" err="1">
                        <a:solidFill>
                          <a:schemeClr val="tx1"/>
                        </a:solidFill>
                        <a:latin typeface="Calibri" panose="020F0502020204030204" pitchFamily="34" charset="0"/>
                        <a:cs typeface="Calibri" panose="020F0502020204030204" pitchFamily="34" charset="0"/>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extLst>
                  <a:ext uri="{0D108BD9-81ED-4DB2-BD59-A6C34878D82A}">
                    <a16:rowId xmlns:a16="http://schemas.microsoft.com/office/drawing/2014/main" val="10001"/>
                  </a:ext>
                </a:extLst>
              </a:tr>
              <a:tr h="397510">
                <a:tc>
                  <a:txBody>
                    <a:bodyPr/>
                    <a:lstStyle/>
                    <a:p>
                      <a:pPr algn="ctr">
                        <a:buClrTx/>
                        <a:buSzTx/>
                        <a:buFontTx/>
                        <a:buNone/>
                      </a:pPr>
                      <a:r>
                        <a:rPr lang="en-US" sz="1000" b="1">
                          <a:solidFill>
                            <a:srgbClr val="000000"/>
                          </a:solidFill>
                          <a:latin typeface="Calibri" panose="020F0502020204030204" pitchFamily="34" charset="0"/>
                          <a:cs typeface="Calibri" panose="020F0502020204030204" pitchFamily="34" charset="0"/>
                          <a:sym typeface="+mn-ea"/>
                        </a:rPr>
                        <a:t>15.3</a:t>
                      </a:r>
                      <a:endParaRPr lang="en-US" sz="1000" b="1">
                        <a:solidFill>
                          <a:srgbClr val="000000"/>
                        </a:solidFill>
                        <a:latin typeface="Calibri" panose="020F0502020204030204" pitchFamily="34" charset="0"/>
                        <a:cs typeface="Calibri" panose="020F0502020204030204" pitchFamily="34" charset="0"/>
                      </a:endParaRPr>
                    </a:p>
                    <a:p>
                      <a:pPr algn="ctr">
                        <a:buClrTx/>
                        <a:buSzTx/>
                        <a:buFontTx/>
                        <a:buNone/>
                      </a:pPr>
                      <a:endParaRPr lang="en-US" sz="1000" b="1">
                        <a:solidFill>
                          <a:srgbClr val="000000"/>
                        </a:solidFill>
                        <a:latin typeface="Calibri" panose="020F0502020204030204" pitchFamily="34" charset="0"/>
                        <a:cs typeface="Calibri" panose="020F0502020204030204" pitchFamily="34" charset="0"/>
                      </a:endParaRPr>
                    </a:p>
                  </a:txBody>
                  <a:tcPr marL="12700" marR="12700" marT="12700" anchor="ctr">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60960" marR="0" lvl="0" indent="-9525" algn="just" defTabSz="1008380" rtl="0" eaLnBrk="1" fontAlgn="auto" latinLnBrk="0" hangingPunct="1">
                        <a:lnSpc>
                          <a:spcPct val="100000"/>
                        </a:lnSpc>
                        <a:spcBef>
                          <a:spcPts val="0"/>
                        </a:spcBef>
                        <a:spcAft>
                          <a:spcPts val="0"/>
                        </a:spcAft>
                        <a:buClrTx/>
                        <a:buSzTx/>
                        <a:buFontTx/>
                        <a:buNone/>
                        <a:defRPr/>
                      </a:pPr>
                      <a:r>
                        <a:rPr lang="en-US" sz="1000" dirty="0" err="1">
                          <a:solidFill>
                            <a:srgbClr val="000000"/>
                          </a:solidFill>
                          <a:latin typeface="Calibri" panose="020F0502020204030204" pitchFamily="34" charset="0"/>
                          <a:cs typeface="Calibri" panose="020F0502020204030204" pitchFamily="34" charset="0"/>
                          <a:sym typeface="+mn-ea"/>
                        </a:rPr>
                        <a:t>Entro</a:t>
                      </a:r>
                      <a:r>
                        <a:rPr lang="en-US" sz="1000" dirty="0">
                          <a:solidFill>
                            <a:srgbClr val="000000"/>
                          </a:solidFill>
                          <a:latin typeface="Calibri" panose="020F0502020204030204" pitchFamily="34" charset="0"/>
                          <a:cs typeface="Calibri" panose="020F0502020204030204" pitchFamily="34" charset="0"/>
                          <a:sym typeface="+mn-ea"/>
                        </a:rPr>
                        <a:t> il 2030 </a:t>
                      </a:r>
                      <a:r>
                        <a:rPr lang="en-US" sz="1000" dirty="0" err="1">
                          <a:solidFill>
                            <a:srgbClr val="000000"/>
                          </a:solidFill>
                          <a:latin typeface="Calibri" panose="020F0502020204030204" pitchFamily="34" charset="0"/>
                          <a:cs typeface="Calibri" panose="020F0502020204030204" pitchFamily="34" charset="0"/>
                          <a:sym typeface="+mn-ea"/>
                        </a:rPr>
                        <a:t>azzerare</a:t>
                      </a:r>
                      <a:r>
                        <a:rPr lang="en-US" sz="1000" dirty="0">
                          <a:solidFill>
                            <a:srgbClr val="000000"/>
                          </a:solidFill>
                          <a:latin typeface="Calibri" panose="020F0502020204030204" pitchFamily="34" charset="0"/>
                          <a:cs typeface="Calibri" panose="020F0502020204030204" pitchFamily="34" charset="0"/>
                          <a:sym typeface="+mn-ea"/>
                        </a:rPr>
                        <a:t> il </a:t>
                      </a:r>
                      <a:r>
                        <a:rPr lang="en-US" sz="1000" dirty="0" err="1">
                          <a:solidFill>
                            <a:srgbClr val="000000"/>
                          </a:solidFill>
                          <a:latin typeface="Calibri" panose="020F0502020204030204" pitchFamily="34" charset="0"/>
                          <a:cs typeface="Calibri" panose="020F0502020204030204" pitchFamily="34" charset="0"/>
                          <a:sym typeface="+mn-ea"/>
                        </a:rPr>
                        <a:t>consumo</a:t>
                      </a:r>
                      <a:r>
                        <a:rPr lang="en-US" sz="1000" dirty="0">
                          <a:solidFill>
                            <a:srgbClr val="000000"/>
                          </a:solidFill>
                          <a:latin typeface="Calibri" panose="020F0502020204030204" pitchFamily="34" charset="0"/>
                          <a:cs typeface="Calibri" panose="020F0502020204030204" pitchFamily="34" charset="0"/>
                          <a:sym typeface="+mn-ea"/>
                        </a:rPr>
                        <a:t> di </a:t>
                      </a:r>
                      <a:r>
                        <a:rPr lang="en-US" sz="1000" dirty="0" err="1">
                          <a:solidFill>
                            <a:srgbClr val="000000"/>
                          </a:solidFill>
                          <a:latin typeface="Calibri" panose="020F0502020204030204" pitchFamily="34" charset="0"/>
                          <a:cs typeface="Calibri" panose="020F0502020204030204" pitchFamily="34" charset="0"/>
                          <a:sym typeface="+mn-ea"/>
                        </a:rPr>
                        <a:t>suolo</a:t>
                      </a:r>
                      <a:r>
                        <a:rPr lang="en-US" sz="1000" dirty="0">
                          <a:solidFill>
                            <a:srgbClr val="000000"/>
                          </a:solidFill>
                          <a:latin typeface="Calibri" panose="020F0502020204030204" pitchFamily="34" charset="0"/>
                          <a:cs typeface="Calibri" panose="020F0502020204030204" pitchFamily="34" charset="0"/>
                          <a:sym typeface="+mn-ea"/>
                        </a:rPr>
                        <a:t> </a:t>
                      </a:r>
                      <a:r>
                        <a:rPr lang="en-US" sz="1000" dirty="0" err="1">
                          <a:solidFill>
                            <a:srgbClr val="000000"/>
                          </a:solidFill>
                          <a:latin typeface="Calibri" panose="020F0502020204030204" pitchFamily="34" charset="0"/>
                          <a:cs typeface="Calibri" panose="020F0502020204030204" pitchFamily="34" charset="0"/>
                          <a:sym typeface="+mn-ea"/>
                        </a:rPr>
                        <a:t>annuale</a:t>
                      </a:r>
                      <a:r>
                        <a:rPr lang="en-US" sz="1000" dirty="0">
                          <a:solidFill>
                            <a:srgbClr val="000000"/>
                          </a:solidFill>
                          <a:latin typeface="Calibri" panose="020F0502020204030204" pitchFamily="34" charset="0"/>
                          <a:cs typeface="Calibri" panose="020F0502020204030204" pitchFamily="34" charset="0"/>
                          <a:sym typeface="+mn-ea"/>
                        </a:rPr>
                        <a:t> </a:t>
                      </a:r>
                      <a:endParaRPr lang="en-US" sz="1000" b="0" dirty="0">
                        <a:solidFill>
                          <a:srgbClr val="000000"/>
                        </a:solidFill>
                        <a:latin typeface="Calibri" panose="020F0502020204030204" pitchFamily="34" charset="0"/>
                        <a:cs typeface="Calibri" panose="020F0502020204030204" pitchFamily="34" charset="0"/>
                        <a:sym typeface="+mn-ea"/>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46990" indent="5080" algn="just">
                        <a:buClrTx/>
                        <a:buSzTx/>
                        <a:buFontTx/>
                        <a:buNone/>
                      </a:pPr>
                      <a:r>
                        <a:rPr lang="en-US" sz="1000" b="0" dirty="0" err="1">
                          <a:solidFill>
                            <a:srgbClr val="000000"/>
                          </a:solidFill>
                          <a:latin typeface="Calibri" panose="020F0502020204030204" pitchFamily="34" charset="0"/>
                          <a:cs typeface="Calibri" panose="020F0502020204030204" pitchFamily="34" charset="0"/>
                        </a:rPr>
                        <a:t>TUTELA E PROMOZIONE DEL TERRITORIO</a:t>
                      </a: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46990" indent="5080" algn="just">
                        <a:buClrTx/>
                        <a:buSzTx/>
                        <a:buFontTx/>
                        <a:buNone/>
                      </a:pPr>
                      <a:r>
                        <a:rPr lang="en-US" sz="1000" b="0" dirty="0" err="1">
                          <a:solidFill>
                            <a:srgbClr val="000000"/>
                          </a:solidFill>
                          <a:latin typeface="Calibri" panose="020F0502020204030204" pitchFamily="34" charset="0"/>
                          <a:cs typeface="Calibri" panose="020F0502020204030204" pitchFamily="34" charset="0"/>
                        </a:rPr>
                        <a:t>UE 034 - Adeguare la pianificazione comunale alla nuova Legge Regionale in modo integrato all'interno dell'Unione, entro le scadenze previste nel cronoprogramma condiviso con la Regione Emilia Romagna</a:t>
                      </a: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46990" indent="5080" algn="just">
                        <a:buClrTx/>
                        <a:buSzTx/>
                        <a:buFontTx/>
                        <a:buNone/>
                      </a:pPr>
                      <a:r>
                        <a:rPr lang="en-US" sz="1000" b="0" dirty="0" err="1">
                          <a:solidFill>
                            <a:srgbClr val="000000"/>
                          </a:solidFill>
                          <a:latin typeface="Calibri" panose="020F0502020204030204" pitchFamily="34" charset="0"/>
                          <a:cs typeface="Calibri" panose="020F0502020204030204" pitchFamily="34" charset="0"/>
                        </a:rPr>
                        <a:t>L'Unione dei comuni della Bassa Romagna non gestisce indicatori e relativi target a livello di DUP ma a livello di Piano performance inserito nel PIAO sezione 2.</a:t>
                      </a: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extLst>
                  <a:ext uri="{0D108BD9-81ED-4DB2-BD59-A6C34878D82A}">
                    <a16:rowId xmlns:a16="http://schemas.microsoft.com/office/drawing/2014/main" val="10002"/>
                  </a:ext>
                </a:extLst>
              </a:tr>
              <a:tr h="217805">
                <a:tc>
                  <a:txBody>
                    <a:bodyPr/>
                    <a:lstStyle/>
                    <a:p>
                      <a:pPr algn="ctr">
                        <a:buClrTx/>
                        <a:buSzTx/>
                        <a:buFontTx/>
                        <a:buNone/>
                      </a:pPr>
                      <a:r>
                        <a:rPr lang="en-US" sz="1000" b="1">
                          <a:solidFill>
                            <a:srgbClr val="000000"/>
                          </a:solidFill>
                          <a:latin typeface="Calibri" panose="020F0502020204030204" pitchFamily="34" charset="0"/>
                          <a:cs typeface="Calibri" panose="020F0502020204030204" pitchFamily="34" charset="0"/>
                          <a:sym typeface="+mn-ea"/>
                        </a:rPr>
                        <a:t>15.5</a:t>
                      </a:r>
                      <a:endParaRPr lang="en-US" sz="1000" b="1">
                        <a:solidFill>
                          <a:srgbClr val="000000"/>
                        </a:solidFill>
                        <a:latin typeface="Calibri" panose="020F0502020204030204" pitchFamily="34" charset="0"/>
                        <a:cs typeface="Calibri" panose="020F0502020204030204" pitchFamily="34" charset="0"/>
                      </a:endParaRPr>
                    </a:p>
                    <a:p>
                      <a:pPr algn="ctr">
                        <a:buClrTx/>
                        <a:buSzTx/>
                        <a:buFontTx/>
                        <a:buNone/>
                      </a:pPr>
                      <a:endParaRPr lang="en-US" sz="1000" b="1" dirty="0">
                        <a:solidFill>
                          <a:srgbClr val="000000"/>
                        </a:solidFill>
                        <a:latin typeface="Calibri" panose="020F0502020204030204" pitchFamily="34" charset="0"/>
                        <a:cs typeface="Calibri" panose="020F0502020204030204" pitchFamily="34" charset="0"/>
                      </a:endParaRPr>
                    </a:p>
                  </a:txBody>
                  <a:tcPr marL="12700" marR="12700" marT="12700" anchor="ctr">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60960" marR="0" lvl="0" indent="-9525" algn="just" defTabSz="1008380" rtl="0" eaLnBrk="1" fontAlgn="auto" latinLnBrk="0" hangingPunct="1">
                        <a:lnSpc>
                          <a:spcPct val="100000"/>
                        </a:lnSpc>
                        <a:spcBef>
                          <a:spcPts val="0"/>
                        </a:spcBef>
                        <a:spcAft>
                          <a:spcPts val="0"/>
                        </a:spcAft>
                        <a:buClrTx/>
                        <a:buSzTx/>
                        <a:buFontTx/>
                        <a:buNone/>
                        <a:defRPr/>
                      </a:pPr>
                      <a:r>
                        <a:rPr lang="it-IT" sz="1000" dirty="0">
                          <a:solidFill>
                            <a:schemeClr val="tx1"/>
                          </a:solidFill>
                          <a:latin typeface="Calibri" panose="020F0502020204030204" pitchFamily="34" charset="0"/>
                          <a:cs typeface="Calibri" panose="020F0502020204030204" pitchFamily="34" charset="0"/>
                          <a:sym typeface="+mn-ea"/>
                        </a:rPr>
                        <a:t>Entro il 2030 raggiungere la </a:t>
                      </a:r>
                      <a:r>
                        <a:rPr lang="it-IT" sz="1000">
                          <a:solidFill>
                            <a:schemeClr val="tx1"/>
                          </a:solidFill>
                          <a:latin typeface="Calibri" panose="020F0502020204030204" pitchFamily="34" charset="0"/>
                          <a:cs typeface="Calibri" panose="020F0502020204030204" pitchFamily="34" charset="0"/>
                          <a:sym typeface="+mn-ea"/>
                        </a:rPr>
                        <a:t>quota del 30</a:t>
                      </a:r>
                      <a:r>
                        <a:rPr lang="it-IT" sz="1000" dirty="0">
                          <a:solidFill>
                            <a:schemeClr val="tx1"/>
                          </a:solidFill>
                          <a:latin typeface="Calibri" panose="020F0502020204030204" pitchFamily="34" charset="0"/>
                          <a:cs typeface="Calibri" panose="020F0502020204030204" pitchFamily="34" charset="0"/>
                          <a:sym typeface="+mn-ea"/>
                        </a:rPr>
                        <a:t>% di aree terrestri protette</a:t>
                      </a:r>
                      <a:endParaRPr lang="it-IT" sz="1000" b="0" dirty="0">
                        <a:solidFill>
                          <a:schemeClr val="tx1"/>
                        </a:solidFill>
                        <a:highlight>
                          <a:srgbClr val="FAFCFC"/>
                        </a:highlight>
                        <a:latin typeface="Calibri" panose="020F0502020204030204" pitchFamily="34" charset="0"/>
                        <a:cs typeface="Calibri" panose="020F0502020204030204" pitchFamily="34" charset="0"/>
                        <a:sym typeface="+mn-ea"/>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3175">
                      <a:solidFill>
                        <a:schemeClr val="tx1"/>
                      </a:solidFill>
                      <a:prstDash val="solid"/>
                    </a:lnL>
                    <a:lnR w="3175">
                      <a:solidFill>
                        <a:schemeClr val="tx1"/>
                      </a:solidFill>
                      <a:prstDash val="solid"/>
                    </a:lnR>
                    <a:lnT w="3175">
                      <a:solidFill>
                        <a:schemeClr val="tx1"/>
                      </a:solidFill>
                      <a:prstDash val="solid"/>
                    </a:lnT>
                    <a:lnB w="3175">
                      <a:solidFill>
                        <a:schemeClr val="tx1"/>
                      </a:solidFill>
                      <a:prstDash val="soli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p:cNvPicPr>
            <a:picLocks noGrp="1" noChangeAspect="1"/>
          </p:cNvPicPr>
          <p:nvPr>
            <p:ph idx="1"/>
          </p:nvPr>
        </p:nvPicPr>
        <p:blipFill>
          <a:blip r:embed="rId3"/>
          <a:srcRect l="2928" t="20115" r="23738" b="13701"/>
          <a:stretch>
            <a:fillRect/>
          </a:stretch>
        </p:blipFill>
        <p:spPr>
          <a:xfrm>
            <a:off x="673100" y="829310"/>
            <a:ext cx="12251055" cy="621982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2192" y="26246"/>
            <a:ext cx="13420155" cy="658835"/>
          </a:xfrm>
          <a:prstGeom prst="rect">
            <a:avLst/>
          </a:prstGeom>
          <a:noFill/>
        </p:spPr>
        <p:txBody>
          <a:bodyPr wrap="square">
            <a:spAutoFit/>
          </a:bodyPr>
          <a:lstStyle/>
          <a:p>
            <a:pPr algn="ctr">
              <a:lnSpc>
                <a:spcPct val="150000"/>
              </a:lnSpc>
              <a:spcAft>
                <a:spcPts val="600"/>
              </a:spcAft>
            </a:pPr>
            <a:r>
              <a:rPr lang="it-IT" sz="2800" b="1" dirty="0">
                <a:solidFill>
                  <a:srgbClr val="C00000"/>
                </a:solidFill>
                <a:latin typeface="Arial" panose="020B0604020202020204" pitchFamily="34" charset="0"/>
                <a:cs typeface="Arial" panose="020B0604020202020204" pitchFamily="34" charset="0"/>
              </a:rPr>
              <a:t>OBIETTIVI STRATEGICI E OPERATIVI DEL DUP ASSOCIATI  </a:t>
            </a:r>
          </a:p>
        </p:txBody>
      </p:sp>
      <p:graphicFrame>
        <p:nvGraphicFramePr>
          <p:cNvPr id="5" name="Content Placeholder 4"/>
          <p:cNvGraphicFramePr>
            <a:graphicFrameLocks noGrp="1"/>
          </p:cNvGraphicFramePr>
          <p:nvPr>
            <p:ph idx="1"/>
          </p:nvPr>
        </p:nvGraphicFramePr>
        <p:xfrm>
          <a:off x="577850" y="685165"/>
          <a:ext cx="12336780" cy="6100445"/>
        </p:xfrm>
        <a:graphic>
          <a:graphicData uri="http://schemas.openxmlformats.org/drawingml/2006/table">
            <a:tbl>
              <a:tblPr firstRow="1" bandRow="1">
                <a:tableStyleId>{5C22544A-7EE6-4342-B048-85BDC9FD1C3A}</a:tableStyleId>
              </a:tblPr>
              <a:tblGrid>
                <a:gridCol w="504825">
                  <a:extLst>
                    <a:ext uri="{9D8B030D-6E8A-4147-A177-3AD203B41FA5}">
                      <a16:colId xmlns:a16="http://schemas.microsoft.com/office/drawing/2014/main" val="20000"/>
                    </a:ext>
                  </a:extLst>
                </a:gridCol>
                <a:gridCol w="3230880">
                  <a:extLst>
                    <a:ext uri="{9D8B030D-6E8A-4147-A177-3AD203B41FA5}">
                      <a16:colId xmlns:a16="http://schemas.microsoft.com/office/drawing/2014/main" val="20001"/>
                    </a:ext>
                  </a:extLst>
                </a:gridCol>
                <a:gridCol w="2360295">
                  <a:extLst>
                    <a:ext uri="{9D8B030D-6E8A-4147-A177-3AD203B41FA5}">
                      <a16:colId xmlns:a16="http://schemas.microsoft.com/office/drawing/2014/main" val="20002"/>
                    </a:ext>
                  </a:extLst>
                </a:gridCol>
                <a:gridCol w="4438015">
                  <a:extLst>
                    <a:ext uri="{9D8B030D-6E8A-4147-A177-3AD203B41FA5}">
                      <a16:colId xmlns:a16="http://schemas.microsoft.com/office/drawing/2014/main" val="20003"/>
                    </a:ext>
                  </a:extLst>
                </a:gridCol>
                <a:gridCol w="1802765">
                  <a:extLst>
                    <a:ext uri="{9D8B030D-6E8A-4147-A177-3AD203B41FA5}">
                      <a16:colId xmlns:a16="http://schemas.microsoft.com/office/drawing/2014/main" val="20004"/>
                    </a:ext>
                  </a:extLst>
                </a:gridCol>
              </a:tblGrid>
              <a:tr h="374650">
                <a:tc gridSpan="5">
                  <a:txBody>
                    <a:bodyPr/>
                    <a:lstStyle/>
                    <a:p>
                      <a:pPr indent="0" algn="ctr">
                        <a:buNone/>
                      </a:pPr>
                      <a:r>
                        <a:rPr lang="it-IT" sz="1600" dirty="0">
                          <a:solidFill>
                            <a:srgbClr val="FFFFFF"/>
                          </a:solidFill>
                          <a:latin typeface="Calibri" panose="020F0502020204030204" charset="-122"/>
                          <a:sym typeface="+mn-ea"/>
                        </a:rPr>
                        <a:t>Strategia regionale per lo sviluppo sostenibile - </a:t>
                      </a:r>
                      <a:r>
                        <a:rPr sz="1600" dirty="0" err="1">
                          <a:solidFill>
                            <a:srgbClr val="FFFFFF"/>
                          </a:solidFill>
                          <a:latin typeface="Calibri" panose="020F0502020204030204" charset="-122"/>
                          <a:sym typeface="+mn-ea"/>
                        </a:rPr>
                        <a:t>Obiettivi</a:t>
                      </a:r>
                      <a:r>
                        <a:rPr sz="1600" dirty="0">
                          <a:solidFill>
                            <a:srgbClr val="FFFFFF"/>
                          </a:solidFill>
                          <a:latin typeface="Calibri" panose="020F0502020204030204" charset="-122"/>
                          <a:sym typeface="+mn-ea"/>
                        </a:rPr>
                        <a:t> </a:t>
                      </a:r>
                      <a:r>
                        <a:rPr sz="1600" dirty="0" err="1">
                          <a:solidFill>
                            <a:srgbClr val="FFFFFF"/>
                          </a:solidFill>
                          <a:latin typeface="Calibri" panose="020F0502020204030204" charset="-122"/>
                          <a:sym typeface="+mn-ea"/>
                        </a:rPr>
                        <a:t>quantitativi</a:t>
                      </a:r>
                      <a:r>
                        <a:rPr sz="1600" dirty="0">
                          <a:solidFill>
                            <a:srgbClr val="FFFFFF"/>
                          </a:solidFill>
                          <a:latin typeface="Calibri" panose="020F0502020204030204" charset="-122"/>
                          <a:sym typeface="+mn-ea"/>
                        </a:rPr>
                        <a:t> a </a:t>
                      </a:r>
                      <a:r>
                        <a:rPr sz="1600" dirty="0" err="1">
                          <a:solidFill>
                            <a:srgbClr val="FFFFFF"/>
                          </a:solidFill>
                          <a:latin typeface="Calibri" panose="020F0502020204030204" charset="-122"/>
                          <a:sym typeface="+mn-ea"/>
                        </a:rPr>
                        <a:t>prevalente</a:t>
                      </a:r>
                      <a:r>
                        <a:rPr sz="1600" dirty="0">
                          <a:solidFill>
                            <a:srgbClr val="FFFFFF"/>
                          </a:solidFill>
                          <a:latin typeface="Calibri" panose="020F0502020204030204" charset="-122"/>
                          <a:sym typeface="+mn-ea"/>
                        </a:rPr>
                        <a:t> </a:t>
                      </a:r>
                      <a:r>
                        <a:rPr sz="1600" dirty="0" err="1">
                          <a:solidFill>
                            <a:srgbClr val="FFFFFF"/>
                          </a:solidFill>
                          <a:latin typeface="Calibri" panose="020F0502020204030204" charset="-122"/>
                          <a:sym typeface="+mn-ea"/>
                        </a:rPr>
                        <a:t>dimensione</a:t>
                      </a:r>
                      <a:r>
                        <a:rPr sz="1600" dirty="0">
                          <a:solidFill>
                            <a:srgbClr val="FFFFFF"/>
                          </a:solidFill>
                          <a:latin typeface="Calibri" panose="020F0502020204030204" charset="-122"/>
                          <a:sym typeface="+mn-ea"/>
                        </a:rPr>
                        <a:t> </a:t>
                      </a:r>
                      <a:r>
                        <a:rPr lang="it-IT" sz="1600" dirty="0">
                          <a:solidFill>
                            <a:srgbClr val="FFFFFF"/>
                          </a:solidFill>
                          <a:latin typeface="Calibri" panose="020F0502020204030204" charset="-122"/>
                          <a:sym typeface="+mn-ea"/>
                        </a:rPr>
                        <a:t>economica</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2F75B5"/>
                    </a:solidFill>
                  </a:tcPr>
                </a:tc>
                <a:tc hMerge="1">
                  <a:txBody>
                    <a:bodyPr/>
                    <a:lstStyle/>
                    <a:p>
                      <a:endParaRPr lang="it-IT"/>
                    </a:p>
                  </a:txBody>
                  <a:tcPr>
                    <a:lnT w="12700">
                      <a:solidFill>
                        <a:schemeClr val="tx1"/>
                      </a:solidFill>
                      <a:prstDash val="solid"/>
                    </a:lnT>
                    <a:lnB w="12700">
                      <a:solidFill>
                        <a:schemeClr val="tx1"/>
                      </a:solidFill>
                      <a:prstDash val="solid"/>
                    </a:lnB>
                  </a:tcPr>
                </a:tc>
                <a:tc hMerge="1">
                  <a:txBody>
                    <a:bodyPr/>
                    <a:lstStyle/>
                    <a:p>
                      <a:endParaRPr lang="it-IT"/>
                    </a:p>
                  </a:txBody>
                  <a:tcPr>
                    <a:lnT w="12700">
                      <a:solidFill>
                        <a:schemeClr val="tx1"/>
                      </a:solidFill>
                      <a:prstDash val="solid"/>
                    </a:lnT>
                    <a:lnB w="12700">
                      <a:solidFill>
                        <a:schemeClr val="tx1"/>
                      </a:solidFill>
                      <a:prstDash val="solid"/>
                    </a:lnB>
                  </a:tcPr>
                </a:tc>
                <a:tc hMerge="1">
                  <a:txBody>
                    <a:bodyPr/>
                    <a:lstStyle/>
                    <a:p>
                      <a:endParaRPr lang="it-IT"/>
                    </a:p>
                  </a:txBody>
                  <a:tcPr>
                    <a:lnT w="12700">
                      <a:solidFill>
                        <a:schemeClr val="tx1"/>
                      </a:solidFill>
                      <a:prstDash val="solid"/>
                    </a:lnT>
                    <a:lnB w="12700">
                      <a:solidFill>
                        <a:schemeClr val="tx1"/>
                      </a:solidFill>
                      <a:prstDash val="solid"/>
                    </a:lnB>
                  </a:tcPr>
                </a:tc>
                <a:tc hMerge="1">
                  <a:txBody>
                    <a:bodyPr/>
                    <a:lstStyle/>
                    <a:p>
                      <a:endParaRPr lang="it-IT"/>
                    </a:p>
                  </a:txBody>
                  <a:tcPr>
                    <a:lnR w="12700" cap="flat" cmpd="sng">
                      <a:solidFill>
                        <a:srgbClr val="000000"/>
                      </a:solidFill>
                      <a:prstDash val="solid"/>
                      <a:headEnd type="none" w="med" len="med"/>
                      <a:tailEnd type="none" w="med" len="med"/>
                    </a:lnR>
                    <a:lnT w="12700">
                      <a:solidFill>
                        <a:schemeClr val="tx1"/>
                      </a:solidFill>
                      <a:prstDash val="solid"/>
                    </a:lnT>
                    <a:lnB w="12700">
                      <a:solidFill>
                        <a:schemeClr val="tx1"/>
                      </a:solidFill>
                      <a:prstDash val="solid"/>
                    </a:lnB>
                    <a:solidFill>
                      <a:srgbClr val="2F75B5"/>
                    </a:solidFill>
                  </a:tcPr>
                </a:tc>
                <a:extLst>
                  <a:ext uri="{0D108BD9-81ED-4DB2-BD59-A6C34878D82A}">
                    <a16:rowId xmlns:a16="http://schemas.microsoft.com/office/drawing/2014/main" val="10000"/>
                  </a:ext>
                </a:extLst>
              </a:tr>
              <a:tr h="262890">
                <a:tc>
                  <a:txBody>
                    <a:bodyPr/>
                    <a:lstStyle/>
                    <a:p>
                      <a:pPr indent="0" algn="ctr">
                        <a:buNone/>
                      </a:pPr>
                      <a:r>
                        <a:rPr lang="en-US" sz="1100" b="1" dirty="0">
                          <a:solidFill>
                            <a:srgbClr val="FFFFFF"/>
                          </a:solidFill>
                          <a:latin typeface="Calibri" panose="020F0502020204030204" pitchFamily="34" charset="0"/>
                          <a:cs typeface="Calibri" panose="020F0502020204030204" pitchFamily="34" charset="0"/>
                        </a:rPr>
                        <a:t>Target  </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2F75B5"/>
                    </a:solidFill>
                  </a:tcPr>
                </a:tc>
                <a:tc>
                  <a:txBody>
                    <a:bodyPr/>
                    <a:lstStyle/>
                    <a:p>
                      <a:pPr indent="0" algn="ctr">
                        <a:buNone/>
                      </a:pPr>
                      <a:r>
                        <a:rPr lang="en-US" sz="1100" b="1" dirty="0" err="1">
                          <a:solidFill>
                            <a:srgbClr val="FFFFFF"/>
                          </a:solidFill>
                          <a:latin typeface="Calibri" panose="020F0502020204030204" pitchFamily="34" charset="0"/>
                          <a:cs typeface="Calibri" panose="020F0502020204030204" pitchFamily="34" charset="0"/>
                        </a:rPr>
                        <a:t>Obiettivi</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quantitativi</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della</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Strategia</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regionale</a:t>
                      </a:r>
                      <a:endParaRPr lang="en-US" sz="1100" b="1" dirty="0">
                        <a:solidFill>
                          <a:srgbClr val="FFFFFF"/>
                        </a:solidFill>
                        <a:latin typeface="Calibri" panose="020F0502020204030204" pitchFamily="34" charset="0"/>
                        <a:cs typeface="Calibri" panose="020F0502020204030204" pitchFamily="34" charset="0"/>
                      </a:endParaRP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2F75B5"/>
                    </a:solidFill>
                  </a:tcPr>
                </a:tc>
                <a:tc>
                  <a:txBody>
                    <a:bodyPr/>
                    <a:lstStyle/>
                    <a:p>
                      <a:pPr indent="0" algn="ctr">
                        <a:buNone/>
                      </a:pPr>
                      <a:r>
                        <a:rPr lang="en-US" sz="1100" b="1" dirty="0" err="1">
                          <a:solidFill>
                            <a:srgbClr val="FFFFFF"/>
                          </a:solidFill>
                          <a:latin typeface="Calibri" panose="020F0502020204030204" pitchFamily="34" charset="0"/>
                          <a:cs typeface="Calibri" panose="020F0502020204030204" pitchFamily="34" charset="0"/>
                        </a:rPr>
                        <a:t>Obiettivi</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strategici</a:t>
                      </a:r>
                      <a:r>
                        <a:rPr lang="en-US" sz="1100" b="1" dirty="0">
                          <a:solidFill>
                            <a:srgbClr val="FFFFFF"/>
                          </a:solidFill>
                          <a:latin typeface="Calibri" panose="020F0502020204030204" pitchFamily="34" charset="0"/>
                          <a:cs typeface="Calibri" panose="020F0502020204030204" pitchFamily="34" charset="0"/>
                        </a:rPr>
                        <a:t> DUP </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2F75B5"/>
                    </a:solidFill>
                  </a:tcPr>
                </a:tc>
                <a:tc>
                  <a:txBody>
                    <a:bodyPr/>
                    <a:lstStyle/>
                    <a:p>
                      <a:pPr indent="0" algn="ctr">
                        <a:buNone/>
                      </a:pPr>
                      <a:r>
                        <a:rPr lang="en-US" sz="1100" b="1" dirty="0" err="1">
                          <a:solidFill>
                            <a:srgbClr val="FFFFFF"/>
                          </a:solidFill>
                          <a:latin typeface="Calibri" panose="020F0502020204030204" pitchFamily="34" charset="0"/>
                          <a:cs typeface="Calibri" panose="020F0502020204030204" pitchFamily="34" charset="0"/>
                        </a:rPr>
                        <a:t>Obiettivi</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operativi</a:t>
                      </a:r>
                      <a:r>
                        <a:rPr lang="en-US" sz="1100" b="1" dirty="0">
                          <a:solidFill>
                            <a:srgbClr val="FFFFFF"/>
                          </a:solidFill>
                          <a:latin typeface="Calibri" panose="020F0502020204030204" pitchFamily="34" charset="0"/>
                          <a:cs typeface="Calibri" panose="020F0502020204030204" pitchFamily="34" charset="0"/>
                        </a:rPr>
                        <a:t> DUP </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2F75B5"/>
                    </a:solidFill>
                  </a:tcPr>
                </a:tc>
                <a:tc>
                  <a:txBody>
                    <a:bodyPr/>
                    <a:lstStyle/>
                    <a:p>
                      <a:pPr indent="0" algn="ctr">
                        <a:buNone/>
                      </a:pPr>
                      <a:r>
                        <a:rPr lang="en-US" sz="1100" b="1" dirty="0" err="1">
                          <a:solidFill>
                            <a:schemeClr val="bg1"/>
                          </a:solidFill>
                          <a:latin typeface="Calibri" panose="020F0502020204030204" pitchFamily="34" charset="0"/>
                          <a:cs typeface="Calibri" panose="020F0502020204030204" pitchFamily="34" charset="0"/>
                        </a:rPr>
                        <a:t>Indicatori</a:t>
                      </a:r>
                      <a:r>
                        <a:rPr lang="en-US" sz="1100" b="1" dirty="0">
                          <a:solidFill>
                            <a:schemeClr val="bg1"/>
                          </a:solidFill>
                          <a:latin typeface="Calibri" panose="020F0502020204030204" pitchFamily="34" charset="0"/>
                          <a:cs typeface="Calibri" panose="020F0502020204030204" pitchFamily="34" charset="0"/>
                        </a:rPr>
                        <a:t> </a:t>
                      </a:r>
                      <a:r>
                        <a:rPr lang="en-US" sz="1100" b="1" dirty="0" err="1">
                          <a:solidFill>
                            <a:schemeClr val="bg1"/>
                          </a:solidFill>
                          <a:latin typeface="Calibri" panose="020F0502020204030204" pitchFamily="34" charset="0"/>
                          <a:cs typeface="Calibri" panose="020F0502020204030204" pitchFamily="34" charset="0"/>
                        </a:rPr>
                        <a:t>Obiettivi</a:t>
                      </a:r>
                      <a:r>
                        <a:rPr lang="en-US" sz="1100" b="1" dirty="0">
                          <a:solidFill>
                            <a:schemeClr val="bg1"/>
                          </a:solidFill>
                          <a:latin typeface="Calibri" panose="020F0502020204030204" pitchFamily="34" charset="0"/>
                          <a:cs typeface="Calibri" panose="020F0502020204030204" pitchFamily="34" charset="0"/>
                        </a:rPr>
                        <a:t> </a:t>
                      </a:r>
                      <a:r>
                        <a:rPr lang="en-US" sz="1100" b="1" dirty="0" err="1">
                          <a:solidFill>
                            <a:schemeClr val="bg1"/>
                          </a:solidFill>
                          <a:latin typeface="Calibri" panose="020F0502020204030204" pitchFamily="34" charset="0"/>
                          <a:cs typeface="Calibri" panose="020F0502020204030204" pitchFamily="34" charset="0"/>
                        </a:rPr>
                        <a:t>operativi</a:t>
                      </a:r>
                      <a:r>
                        <a:rPr lang="en-US" sz="1100" b="1" dirty="0">
                          <a:solidFill>
                            <a:schemeClr val="bg1"/>
                          </a:solidFill>
                          <a:latin typeface="Calibri" panose="020F0502020204030204" pitchFamily="34" charset="0"/>
                          <a:cs typeface="Calibri" panose="020F0502020204030204" pitchFamily="34" charset="0"/>
                        </a:rPr>
                        <a:t> </a:t>
                      </a:r>
                    </a:p>
                  </a:txBody>
                  <a:tcPr marL="12700" marR="12700" marT="12700" anchor="ctr">
                    <a:lnL w="12700" cap="flat" cmpd="sng" algn="ctr">
                      <a:solidFill>
                        <a:schemeClr val="tx1"/>
                      </a:solidFill>
                      <a:prstDash val="solid"/>
                      <a:round/>
                      <a:headEnd type="none" w="med" len="med"/>
                      <a:tailEnd type="none" w="med" len="med"/>
                    </a:lnL>
                    <a:lnR w="12700" cap="flat" cmpd="sng">
                      <a:solidFill>
                        <a:srgbClr val="000000"/>
                      </a:solidFill>
                      <a:prstDash val="solid"/>
                      <a:headEnd type="none" w="med" len="med"/>
                      <a:tailEnd type="none" w="med" len="med"/>
                    </a:lnR>
                    <a:lnT w="12700">
                      <a:solidFill>
                        <a:schemeClr val="tx1"/>
                      </a:solidFill>
                      <a:prstDash val="solid"/>
                    </a:lnT>
                    <a:lnB w="12700">
                      <a:solidFill>
                        <a:schemeClr val="tx1"/>
                      </a:solidFill>
                      <a:prstDash val="solid"/>
                    </a:lnB>
                    <a:lnTlToBr>
                      <a:noFill/>
                    </a:lnTlToBr>
                    <a:lnBlToTr>
                      <a:noFill/>
                    </a:lnBlToTr>
                    <a:solidFill>
                      <a:srgbClr val="2F75B5"/>
                    </a:solidFill>
                  </a:tcPr>
                </a:tc>
                <a:extLst>
                  <a:ext uri="{0D108BD9-81ED-4DB2-BD59-A6C34878D82A}">
                    <a16:rowId xmlns:a16="http://schemas.microsoft.com/office/drawing/2014/main" val="10001"/>
                  </a:ext>
                </a:extLst>
              </a:tr>
              <a:tr h="346710">
                <a:tc>
                  <a:txBody>
                    <a:bodyPr/>
                    <a:lstStyle/>
                    <a:p>
                      <a:pPr indent="0" algn="ctr">
                        <a:buNone/>
                      </a:pPr>
                      <a:r>
                        <a:rPr lang="en-US" sz="1000" b="1">
                          <a:solidFill>
                            <a:srgbClr val="000000"/>
                          </a:solidFill>
                          <a:latin typeface="Calibri" panose="020F0502020204030204" pitchFamily="34" charset="0"/>
                          <a:cs typeface="Calibri" panose="020F0502020204030204" pitchFamily="34" charset="0"/>
                        </a:rPr>
                        <a:t>8.5</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60960" indent="-9525" algn="just">
                        <a:buClrTx/>
                        <a:buSzTx/>
                        <a:buFontTx/>
                        <a:buNone/>
                      </a:pPr>
                      <a:r>
                        <a:rPr lang="en-US" sz="1000" b="0" dirty="0" err="1">
                          <a:solidFill>
                            <a:schemeClr val="tx1"/>
                          </a:solidFill>
                          <a:latin typeface="Calibri" panose="020F0502020204030204" pitchFamily="34" charset="0"/>
                          <a:cs typeface="Calibri" panose="020F0502020204030204" pitchFamily="34" charset="0"/>
                        </a:rPr>
                        <a:t>Entro</a:t>
                      </a:r>
                      <a:r>
                        <a:rPr lang="en-US" sz="1000" b="0" dirty="0">
                          <a:solidFill>
                            <a:schemeClr val="tx1"/>
                          </a:solidFill>
                          <a:latin typeface="Calibri" panose="020F0502020204030204" pitchFamily="34" charset="0"/>
                          <a:cs typeface="Calibri" panose="020F0502020204030204" pitchFamily="34" charset="0"/>
                        </a:rPr>
                        <a:t> il 2030 </a:t>
                      </a:r>
                      <a:r>
                        <a:rPr lang="en-US" sz="1000" b="0" dirty="0" err="1">
                          <a:solidFill>
                            <a:schemeClr val="tx1"/>
                          </a:solidFill>
                          <a:latin typeface="Calibri" panose="020F0502020204030204" pitchFamily="34" charset="0"/>
                          <a:cs typeface="Calibri" panose="020F0502020204030204" pitchFamily="34" charset="0"/>
                        </a:rPr>
                        <a:t>raggiungere</a:t>
                      </a:r>
                      <a:r>
                        <a:rPr lang="en-US" sz="1000" b="0" dirty="0">
                          <a:solidFill>
                            <a:schemeClr val="tx1"/>
                          </a:solidFill>
                          <a:latin typeface="Calibri" panose="020F0502020204030204" pitchFamily="34" charset="0"/>
                          <a:cs typeface="Calibri" panose="020F0502020204030204" pitchFamily="34" charset="0"/>
                        </a:rPr>
                        <a:t> la quota del 78% del </a:t>
                      </a:r>
                      <a:r>
                        <a:rPr lang="en-US" sz="1000" b="0" dirty="0" err="1">
                          <a:solidFill>
                            <a:schemeClr val="tx1"/>
                          </a:solidFill>
                          <a:latin typeface="Calibri" panose="020F0502020204030204" pitchFamily="34" charset="0"/>
                          <a:cs typeface="Calibri" panose="020F0502020204030204" pitchFamily="34" charset="0"/>
                        </a:rPr>
                        <a:t>tasso</a:t>
                      </a:r>
                      <a:r>
                        <a:rPr lang="en-US" sz="1000" b="0" dirty="0">
                          <a:solidFill>
                            <a:schemeClr val="tx1"/>
                          </a:solidFill>
                          <a:latin typeface="Calibri" panose="020F0502020204030204" pitchFamily="34" charset="0"/>
                          <a:cs typeface="Calibri" panose="020F0502020204030204" pitchFamily="34" charset="0"/>
                        </a:rPr>
                        <a:t> di </a:t>
                      </a:r>
                      <a:r>
                        <a:rPr lang="en-US" sz="1000" b="0" dirty="0" err="1">
                          <a:solidFill>
                            <a:schemeClr val="tx1"/>
                          </a:solidFill>
                          <a:latin typeface="Calibri" panose="020F0502020204030204" pitchFamily="34" charset="0"/>
                          <a:cs typeface="Calibri" panose="020F0502020204030204" pitchFamily="34" charset="0"/>
                        </a:rPr>
                        <a:t>occupazione</a:t>
                      </a:r>
                      <a:r>
                        <a:rPr lang="en-US" sz="1000" b="0" dirty="0">
                          <a:solidFill>
                            <a:schemeClr val="tx1"/>
                          </a:solidFill>
                          <a:latin typeface="Calibri" panose="020F0502020204030204" pitchFamily="34" charset="0"/>
                          <a:cs typeface="Calibri" panose="020F0502020204030204" pitchFamily="34" charset="0"/>
                        </a:rPr>
                        <a:t> (20-64 anni) </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60960" indent="-9525" algn="just">
                        <a:buClrTx/>
                        <a:buSzTx/>
                        <a:buFontTx/>
                        <a:buNone/>
                      </a:pPr>
                      <a:r>
                        <a:rPr lang="en-US" sz="1000" b="0" dirty="0" err="1">
                          <a:solidFill>
                            <a:schemeClr val="tx1"/>
                          </a:solidFill>
                          <a:latin typeface="Calibri" panose="020F0502020204030204" pitchFamily="34" charset="0"/>
                          <a:cs typeface="Calibri" panose="020F0502020204030204" pitchFamily="34" charset="0"/>
                        </a:rPr>
                        <a:t>WELFARE / SOCIALE / SCUOLA</a:t>
                      </a: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60960" indent="-9525" algn="just">
                        <a:buClrTx/>
                        <a:buSzTx/>
                        <a:buFontTx/>
                        <a:buNone/>
                      </a:pPr>
                      <a:r>
                        <a:rPr lang="en-US" sz="1000" b="0" dirty="0" err="1">
                          <a:solidFill>
                            <a:schemeClr val="tx1"/>
                          </a:solidFill>
                          <a:latin typeface="Calibri" panose="020F0502020204030204" pitchFamily="34" charset="0"/>
                          <a:cs typeface="Calibri" panose="020F0502020204030204" pitchFamily="34" charset="0"/>
                        </a:rPr>
                        <a:t>UE053 - Rafforzare il sistema di integrazione lavorativa di persone svantaggiate o comunque con debolezze che ne precludono in via permanente l'accesso al mercato del lavoro, attivando sinergie e collaborazioni con il Centro per l'Impiego, cooperazione di tipo B e soggetti del Terzo settore</a:t>
                      </a: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60960" indent="-9525" algn="just">
                        <a:buClrTx/>
                        <a:buSzTx/>
                        <a:buFontTx/>
                        <a:buNone/>
                      </a:pPr>
                      <a:r>
                        <a:rPr lang="en-US" sz="1000" b="0" dirty="0" err="1">
                          <a:solidFill>
                            <a:schemeClr val="tx1"/>
                          </a:solidFill>
                          <a:latin typeface="Calibri" panose="020F0502020204030204" pitchFamily="34" charset="0"/>
                          <a:cs typeface="Calibri" panose="020F0502020204030204" pitchFamily="34" charset="0"/>
                        </a:rPr>
                        <a:t>L'Unione dei comuni della Bassa Romagna non gestisce indicatori e relativi target a livello di DUP ma a livello di Piano performance inserito nel PIAO sezione 2.</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2"/>
                  </a:ext>
                </a:extLst>
              </a:tr>
              <a:tr h="346710">
                <a:tc>
                  <a:txBody>
                    <a:bodyPr/>
                    <a:lstStyle/>
                    <a:p>
                      <a:pPr indent="0" algn="ctr">
                        <a:buNone/>
                      </a:pPr>
                      <a:r>
                        <a:rPr lang="en-US" sz="1000" b="1">
                          <a:solidFill>
                            <a:srgbClr val="000000"/>
                          </a:solidFill>
                          <a:latin typeface="Calibri" panose="020F0502020204030204" pitchFamily="34" charset="0"/>
                          <a:cs typeface="Calibri" panose="020F0502020204030204" pitchFamily="34" charset="0"/>
                        </a:rPr>
                        <a:t>8.5</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60960" indent="-9525" algn="just">
                        <a:buClrTx/>
                        <a:buSzTx/>
                        <a:buFontTx/>
                        <a:buNone/>
                      </a:pPr>
                      <a:r>
                        <a:rPr lang="en-US" sz="1000" b="0" dirty="0" err="1">
                          <a:solidFill>
                            <a:schemeClr val="tx1"/>
                          </a:solidFill>
                          <a:latin typeface="Calibri" panose="020F0502020204030204" pitchFamily="34" charset="0"/>
                          <a:cs typeface="Calibri" panose="020F0502020204030204" pitchFamily="34" charset="0"/>
                        </a:rPr>
                        <a:t>Entro</a:t>
                      </a:r>
                      <a:r>
                        <a:rPr lang="en-US" sz="1000" b="0" dirty="0">
                          <a:solidFill>
                            <a:schemeClr val="tx1"/>
                          </a:solidFill>
                          <a:latin typeface="Calibri" panose="020F0502020204030204" pitchFamily="34" charset="0"/>
                          <a:cs typeface="Calibri" panose="020F0502020204030204" pitchFamily="34" charset="0"/>
                        </a:rPr>
                        <a:t> il 2030 </a:t>
                      </a:r>
                      <a:r>
                        <a:rPr lang="en-US" sz="1000" b="0" dirty="0" err="1">
                          <a:solidFill>
                            <a:schemeClr val="tx1"/>
                          </a:solidFill>
                          <a:latin typeface="Calibri" panose="020F0502020204030204" pitchFamily="34" charset="0"/>
                          <a:cs typeface="Calibri" panose="020F0502020204030204" pitchFamily="34" charset="0"/>
                        </a:rPr>
                        <a:t>ridurre</a:t>
                      </a:r>
                      <a:r>
                        <a:rPr lang="en-US" sz="1000" b="0" dirty="0">
                          <a:solidFill>
                            <a:schemeClr val="tx1"/>
                          </a:solidFill>
                          <a:latin typeface="Calibri" panose="020F0502020204030204" pitchFamily="34" charset="0"/>
                          <a:cs typeface="Calibri" panose="020F0502020204030204" pitchFamily="34" charset="0"/>
                        </a:rPr>
                        <a:t> al 4,5% la quota del </a:t>
                      </a:r>
                      <a:r>
                        <a:rPr lang="en-US" sz="1000" b="0" dirty="0" err="1">
                          <a:solidFill>
                            <a:schemeClr val="tx1"/>
                          </a:solidFill>
                          <a:latin typeface="Calibri" panose="020F0502020204030204" pitchFamily="34" charset="0"/>
                          <a:cs typeface="Calibri" panose="020F0502020204030204" pitchFamily="34" charset="0"/>
                        </a:rPr>
                        <a:t>tasso</a:t>
                      </a:r>
                      <a:r>
                        <a:rPr lang="en-US" sz="1000" b="0" dirty="0">
                          <a:solidFill>
                            <a:schemeClr val="tx1"/>
                          </a:solidFill>
                          <a:latin typeface="Calibri" panose="020F0502020204030204" pitchFamily="34" charset="0"/>
                          <a:cs typeface="Calibri" panose="020F0502020204030204" pitchFamily="34" charset="0"/>
                        </a:rPr>
                        <a:t> di </a:t>
                      </a:r>
                      <a:r>
                        <a:rPr lang="en-US" sz="1000" b="0" dirty="0" err="1">
                          <a:solidFill>
                            <a:schemeClr val="tx1"/>
                          </a:solidFill>
                          <a:latin typeface="Calibri" panose="020F0502020204030204" pitchFamily="34" charset="0"/>
                          <a:cs typeface="Calibri" panose="020F0502020204030204" pitchFamily="34" charset="0"/>
                        </a:rPr>
                        <a:t>disoccupazione</a:t>
                      </a:r>
                      <a:r>
                        <a:rPr lang="en-US" sz="1000" b="0" dirty="0">
                          <a:solidFill>
                            <a:schemeClr val="tx1"/>
                          </a:solidFill>
                          <a:latin typeface="Calibri" panose="020F0502020204030204" pitchFamily="34" charset="0"/>
                          <a:cs typeface="Calibri" panose="020F0502020204030204" pitchFamily="34" charset="0"/>
                        </a:rPr>
                        <a:t> (15-74 anni)</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algn="l"/>
                      <a:r>
                        <a:rPr lang="it-IT" sz="1000" dirty="0"/>
                        <a:t>WELFARE / SOCIALE / SCUOLA</a:t>
                      </a: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algn="just"/>
                      <a:r>
                        <a:rPr lang="it-IT" sz="1000" dirty="0"/>
                        <a:t>UE053 - Rafforzare il sistema di integrazione lavorativa di persone svantaggiate o comunque con debolezze che ne precludono in via permanente l'accesso al mercato del lavoro, attivando sinergie e collaborazioni con il Centro per l'Impiego, cooperazione di tipo B e soggetti del Terzo settore</a:t>
                      </a:r>
                    </a:p>
                  </a:txBody>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60960" indent="-9525" algn="just">
                        <a:buClrTx/>
                        <a:buSzTx/>
                        <a:buFontTx/>
                        <a:buNone/>
                      </a:pPr>
                      <a:r>
                        <a:rPr lang="en-US" sz="1000" b="0" dirty="0" err="1">
                          <a:solidFill>
                            <a:schemeClr val="tx1"/>
                          </a:solidFill>
                          <a:latin typeface="Calibri" panose="020F0502020204030204" pitchFamily="34" charset="0"/>
                          <a:cs typeface="Calibri" panose="020F0502020204030204" pitchFamily="34" charset="0"/>
                        </a:rPr>
                        <a:t>L'Unione dei comuni della Bassa Romagna non gestisce indicatori e relativi target a livello di DUP ma a livello di Piano performance inserito nel PIAO sezione 2.</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3"/>
                  </a:ext>
                </a:extLst>
              </a:tr>
              <a:tr h="363220">
                <a:tc>
                  <a:txBody>
                    <a:bodyPr/>
                    <a:lstStyle/>
                    <a:p>
                      <a:pPr indent="0" algn="ctr">
                        <a:buNone/>
                      </a:pPr>
                      <a:r>
                        <a:rPr lang="en-US" sz="1000" b="1">
                          <a:solidFill>
                            <a:srgbClr val="000000"/>
                          </a:solidFill>
                          <a:latin typeface="Calibri" panose="020F0502020204030204" pitchFamily="34" charset="0"/>
                          <a:cs typeface="Calibri" panose="020F0502020204030204" pitchFamily="34" charset="0"/>
                        </a:rPr>
                        <a:t>8.5</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60960" indent="-9525" algn="just">
                        <a:buClrTx/>
                        <a:buSzTx/>
                        <a:buFontTx/>
                        <a:buNone/>
                      </a:pPr>
                      <a:r>
                        <a:rPr lang="en-US" sz="1000" b="0" dirty="0" err="1">
                          <a:solidFill>
                            <a:schemeClr val="tx1"/>
                          </a:solidFill>
                          <a:latin typeface="Calibri" panose="020F0502020204030204" pitchFamily="34" charset="0"/>
                          <a:cs typeface="Calibri" panose="020F0502020204030204" pitchFamily="34" charset="0"/>
                        </a:rPr>
                        <a:t>Entro</a:t>
                      </a:r>
                      <a:r>
                        <a:rPr lang="en-US" sz="1000" b="0" dirty="0">
                          <a:solidFill>
                            <a:schemeClr val="tx1"/>
                          </a:solidFill>
                          <a:latin typeface="Calibri" panose="020F0502020204030204" pitchFamily="34" charset="0"/>
                          <a:cs typeface="Calibri" panose="020F0502020204030204" pitchFamily="34" charset="0"/>
                        </a:rPr>
                        <a:t> il 2030 </a:t>
                      </a:r>
                      <a:r>
                        <a:rPr lang="en-US" sz="1000" b="0" dirty="0" err="1">
                          <a:solidFill>
                            <a:schemeClr val="tx1"/>
                          </a:solidFill>
                          <a:latin typeface="Calibri" panose="020F0502020204030204" pitchFamily="34" charset="0"/>
                          <a:cs typeface="Calibri" panose="020F0502020204030204" pitchFamily="34" charset="0"/>
                        </a:rPr>
                        <a:t>ridurre</a:t>
                      </a:r>
                      <a:r>
                        <a:rPr lang="en-US" sz="1000" b="0" dirty="0">
                          <a:solidFill>
                            <a:schemeClr val="tx1"/>
                          </a:solidFill>
                          <a:latin typeface="Calibri" panose="020F0502020204030204" pitchFamily="34" charset="0"/>
                          <a:cs typeface="Calibri" panose="020F0502020204030204" pitchFamily="34" charset="0"/>
                        </a:rPr>
                        <a:t> </a:t>
                      </a:r>
                      <a:r>
                        <a:rPr lang="en-US" sz="1000" b="0" dirty="0" err="1">
                          <a:solidFill>
                            <a:schemeClr val="tx1"/>
                          </a:solidFill>
                          <a:latin typeface="Calibri" panose="020F0502020204030204" pitchFamily="34" charset="0"/>
                          <a:cs typeface="Calibri" panose="020F0502020204030204" pitchFamily="34" charset="0"/>
                        </a:rPr>
                        <a:t>almeno</a:t>
                      </a:r>
                      <a:r>
                        <a:rPr lang="en-US" sz="1000" b="0" dirty="0">
                          <a:solidFill>
                            <a:schemeClr val="tx1"/>
                          </a:solidFill>
                          <a:latin typeface="Calibri" panose="020F0502020204030204" pitchFamily="34" charset="0"/>
                          <a:cs typeface="Calibri" panose="020F0502020204030204" pitchFamily="34" charset="0"/>
                        </a:rPr>
                        <a:t> al 6% la quota di </a:t>
                      </a:r>
                      <a:r>
                        <a:rPr lang="en-US" sz="1000" b="0" dirty="0" err="1">
                          <a:solidFill>
                            <a:schemeClr val="tx1"/>
                          </a:solidFill>
                          <a:latin typeface="Calibri" panose="020F0502020204030204" pitchFamily="34" charset="0"/>
                          <a:cs typeface="Calibri" panose="020F0502020204030204" pitchFamily="34" charset="0"/>
                        </a:rPr>
                        <a:t>dipendenti</a:t>
                      </a:r>
                      <a:r>
                        <a:rPr lang="en-US" sz="1000" b="0" dirty="0">
                          <a:solidFill>
                            <a:schemeClr val="tx1"/>
                          </a:solidFill>
                          <a:latin typeface="Calibri" panose="020F0502020204030204" pitchFamily="34" charset="0"/>
                          <a:cs typeface="Calibri" panose="020F0502020204030204" pitchFamily="34" charset="0"/>
                        </a:rPr>
                        <a:t> con </a:t>
                      </a:r>
                      <a:r>
                        <a:rPr lang="en-US" sz="1000" b="0" dirty="0" err="1">
                          <a:solidFill>
                            <a:schemeClr val="tx1"/>
                          </a:solidFill>
                          <a:latin typeface="Calibri" panose="020F0502020204030204" pitchFamily="34" charset="0"/>
                          <a:cs typeface="Calibri" panose="020F0502020204030204" pitchFamily="34" charset="0"/>
                        </a:rPr>
                        <a:t>bassa</a:t>
                      </a:r>
                      <a:r>
                        <a:rPr lang="en-US" sz="1000" b="0" dirty="0">
                          <a:solidFill>
                            <a:schemeClr val="tx1"/>
                          </a:solidFill>
                          <a:latin typeface="Calibri" panose="020F0502020204030204" pitchFamily="34" charset="0"/>
                          <a:cs typeface="Calibri" panose="020F0502020204030204" pitchFamily="34" charset="0"/>
                        </a:rPr>
                        <a:t> </a:t>
                      </a:r>
                      <a:r>
                        <a:rPr lang="en-US" sz="1000" b="0" dirty="0" err="1">
                          <a:solidFill>
                            <a:schemeClr val="tx1"/>
                          </a:solidFill>
                          <a:latin typeface="Calibri" panose="020F0502020204030204" pitchFamily="34" charset="0"/>
                          <a:cs typeface="Calibri" panose="020F0502020204030204" pitchFamily="34" charset="0"/>
                        </a:rPr>
                        <a:t>paga</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60960" indent="-9525" algn="just">
                        <a:buClrTx/>
                        <a:buSzTx/>
                        <a:buFontTx/>
                        <a:buNone/>
                      </a:pPr>
                      <a:endParaRPr lang="en-US" sz="1000" b="0" dirty="0" err="1">
                        <a:solidFill>
                          <a:schemeClr val="tx1"/>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88265" indent="0" algn="just">
                        <a:buClrTx/>
                        <a:buSzTx/>
                        <a:buNone/>
                      </a:pPr>
                      <a:endParaRPr lang="it-IT" sz="1000" b="0" dirty="0"/>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indent="0">
                        <a:buNone/>
                      </a:pPr>
                      <a:endParaRPr lang="en-US" sz="1000" b="0">
                        <a:solidFill>
                          <a:schemeClr val="tx1"/>
                        </a:solidFill>
                        <a:latin typeface="Calibri" panose="020F0502020204030204" pitchFamily="34" charset="0"/>
                        <a:cs typeface="Calibri" panose="020F0502020204030204" pitchFamily="34" charset="0"/>
                      </a:endParaRPr>
                    </a:p>
                  </a:txBody>
                  <a:tcPr marL="12700" marR="12700" marT="1270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4"/>
                  </a:ext>
                </a:extLst>
              </a:tr>
              <a:tr h="423545">
                <a:tc>
                  <a:txBody>
                    <a:bodyPr/>
                    <a:lstStyle/>
                    <a:p>
                      <a:pPr indent="0" algn="ctr">
                        <a:buNone/>
                      </a:pPr>
                      <a:r>
                        <a:rPr lang="en-US" sz="1000" b="1">
                          <a:solidFill>
                            <a:srgbClr val="000000"/>
                          </a:solidFill>
                          <a:latin typeface="Calibri" panose="020F0502020204030204" pitchFamily="34" charset="0"/>
                          <a:cs typeface="Calibri" panose="020F0502020204030204" pitchFamily="34" charset="0"/>
                        </a:rPr>
                        <a:t>8.5</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60960" indent="-9525" algn="just">
                        <a:buClrTx/>
                        <a:buSzTx/>
                        <a:buFontTx/>
                        <a:buNone/>
                      </a:pPr>
                      <a:r>
                        <a:rPr lang="en-US" sz="1000" b="0" dirty="0" err="1">
                          <a:solidFill>
                            <a:schemeClr val="tx1"/>
                          </a:solidFill>
                          <a:latin typeface="Calibri" panose="020F0502020204030204" pitchFamily="34" charset="0"/>
                          <a:cs typeface="Calibri" panose="020F0502020204030204" pitchFamily="34" charset="0"/>
                        </a:rPr>
                        <a:t>Entro</a:t>
                      </a:r>
                      <a:r>
                        <a:rPr lang="en-US" sz="1000" b="0" dirty="0">
                          <a:solidFill>
                            <a:schemeClr val="tx1"/>
                          </a:solidFill>
                          <a:latin typeface="Calibri" panose="020F0502020204030204" pitchFamily="34" charset="0"/>
                          <a:cs typeface="Calibri" panose="020F0502020204030204" pitchFamily="34" charset="0"/>
                        </a:rPr>
                        <a:t> il 2030  </a:t>
                      </a:r>
                      <a:r>
                        <a:rPr lang="en-US" sz="1000" b="0" dirty="0" err="1">
                          <a:solidFill>
                            <a:schemeClr val="tx1"/>
                          </a:solidFill>
                          <a:latin typeface="Calibri" panose="020F0502020204030204" pitchFamily="34" charset="0"/>
                          <a:cs typeface="Calibri" panose="020F0502020204030204" pitchFamily="34" charset="0"/>
                        </a:rPr>
                        <a:t>ridurre</a:t>
                      </a:r>
                      <a:r>
                        <a:rPr lang="en-US" sz="1000" b="0" dirty="0">
                          <a:solidFill>
                            <a:schemeClr val="tx1"/>
                          </a:solidFill>
                          <a:latin typeface="Calibri" panose="020F0502020204030204" pitchFamily="34" charset="0"/>
                          <a:cs typeface="Calibri" panose="020F0502020204030204" pitchFamily="34" charset="0"/>
                        </a:rPr>
                        <a:t> la quota di </a:t>
                      </a:r>
                      <a:r>
                        <a:rPr lang="en-US" sz="1000" b="0" dirty="0" err="1">
                          <a:solidFill>
                            <a:schemeClr val="tx1"/>
                          </a:solidFill>
                          <a:latin typeface="Calibri" panose="020F0502020204030204" pitchFamily="34" charset="0"/>
                          <a:cs typeface="Calibri" panose="020F0502020204030204" pitchFamily="34" charset="0"/>
                        </a:rPr>
                        <a:t>occupazione</a:t>
                      </a:r>
                      <a:r>
                        <a:rPr lang="en-US" sz="1000" b="0" dirty="0">
                          <a:solidFill>
                            <a:schemeClr val="tx1"/>
                          </a:solidFill>
                          <a:latin typeface="Calibri" panose="020F0502020204030204" pitchFamily="34" charset="0"/>
                          <a:cs typeface="Calibri" panose="020F0502020204030204" pitchFamily="34" charset="0"/>
                        </a:rPr>
                        <a:t> non </a:t>
                      </a:r>
                      <a:r>
                        <a:rPr lang="en-US" sz="1000" b="0" dirty="0" err="1">
                          <a:solidFill>
                            <a:schemeClr val="tx1"/>
                          </a:solidFill>
                          <a:latin typeface="Calibri" panose="020F0502020204030204" pitchFamily="34" charset="0"/>
                          <a:cs typeface="Calibri" panose="020F0502020204030204" pitchFamily="34" charset="0"/>
                        </a:rPr>
                        <a:t>regolare</a:t>
                      </a:r>
                      <a:r>
                        <a:rPr lang="en-US" sz="1000" b="0" dirty="0">
                          <a:solidFill>
                            <a:schemeClr val="tx1"/>
                          </a:solidFill>
                          <a:latin typeface="Calibri" panose="020F0502020204030204" pitchFamily="34" charset="0"/>
                          <a:cs typeface="Calibri" panose="020F0502020204030204" pitchFamily="34" charset="0"/>
                        </a:rPr>
                        <a:t> </a:t>
                      </a:r>
                      <a:r>
                        <a:rPr lang="en-US" sz="1000" b="0" dirty="0" err="1">
                          <a:solidFill>
                            <a:schemeClr val="tx1"/>
                          </a:solidFill>
                          <a:latin typeface="Calibri" panose="020F0502020204030204" pitchFamily="34" charset="0"/>
                          <a:cs typeface="Calibri" panose="020F0502020204030204" pitchFamily="34" charset="0"/>
                        </a:rPr>
                        <a:t>portandola</a:t>
                      </a:r>
                      <a:r>
                        <a:rPr lang="en-US" sz="1000" b="0" dirty="0">
                          <a:solidFill>
                            <a:schemeClr val="tx1"/>
                          </a:solidFill>
                          <a:latin typeface="Calibri" panose="020F0502020204030204" pitchFamily="34" charset="0"/>
                          <a:cs typeface="Calibri" panose="020F0502020204030204" pitchFamily="34" charset="0"/>
                        </a:rPr>
                        <a:t> al di sotto </a:t>
                      </a:r>
                      <a:r>
                        <a:rPr lang="en-US" sz="1000" b="0" dirty="0" err="1">
                          <a:solidFill>
                            <a:schemeClr val="tx1"/>
                          </a:solidFill>
                          <a:latin typeface="Calibri" panose="020F0502020204030204" pitchFamily="34" charset="0"/>
                          <a:cs typeface="Calibri" panose="020F0502020204030204" pitchFamily="34" charset="0"/>
                        </a:rPr>
                        <a:t>della</a:t>
                      </a:r>
                      <a:r>
                        <a:rPr lang="en-US" sz="1000" b="0" dirty="0">
                          <a:solidFill>
                            <a:schemeClr val="tx1"/>
                          </a:solidFill>
                          <a:latin typeface="Calibri" panose="020F0502020204030204" pitchFamily="34" charset="0"/>
                          <a:cs typeface="Calibri" panose="020F0502020204030204" pitchFamily="34" charset="0"/>
                        </a:rPr>
                        <a:t> </a:t>
                      </a:r>
                      <a:r>
                        <a:rPr lang="en-US" sz="1000" b="0" dirty="0" err="1">
                          <a:solidFill>
                            <a:schemeClr val="tx1"/>
                          </a:solidFill>
                          <a:latin typeface="Calibri" panose="020F0502020204030204" pitchFamily="34" charset="0"/>
                          <a:cs typeface="Calibri" panose="020F0502020204030204" pitchFamily="34" charset="0"/>
                        </a:rPr>
                        <a:t>soglia</a:t>
                      </a:r>
                      <a:r>
                        <a:rPr lang="en-US" sz="1000" b="0" dirty="0">
                          <a:solidFill>
                            <a:schemeClr val="tx1"/>
                          </a:solidFill>
                          <a:latin typeface="Calibri" panose="020F0502020204030204" pitchFamily="34" charset="0"/>
                          <a:cs typeface="Calibri" panose="020F0502020204030204" pitchFamily="34" charset="0"/>
                        </a:rPr>
                        <a:t> pre-</a:t>
                      </a:r>
                      <a:r>
                        <a:rPr lang="en-US" sz="1000" b="0" dirty="0" err="1">
                          <a:solidFill>
                            <a:schemeClr val="tx1"/>
                          </a:solidFill>
                          <a:latin typeface="Calibri" panose="020F0502020204030204" pitchFamily="34" charset="0"/>
                          <a:cs typeface="Calibri" panose="020F0502020204030204" pitchFamily="34" charset="0"/>
                        </a:rPr>
                        <a:t>crisi</a:t>
                      </a:r>
                      <a:r>
                        <a:rPr lang="en-US" sz="1000" b="0" dirty="0">
                          <a:solidFill>
                            <a:schemeClr val="tx1"/>
                          </a:solidFill>
                          <a:latin typeface="Calibri" panose="020F0502020204030204" pitchFamily="34" charset="0"/>
                          <a:cs typeface="Calibri" panose="020F0502020204030204" pitchFamily="34" charset="0"/>
                        </a:rPr>
                        <a:t> del 2008 </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algn="just">
                        <a:spcBef>
                          <a:spcPts val="0"/>
                        </a:spcBef>
                        <a:buClrTx/>
                        <a:buSzTx/>
                        <a:buFontTx/>
                        <a:buNone/>
                      </a:pPr>
                      <a:endParaRPr lang="it-IT" sz="1000" b="0" dirty="0"/>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5"/>
                  </a:ext>
                </a:extLst>
              </a:tr>
              <a:tr h="375285">
                <a:tc>
                  <a:txBody>
                    <a:bodyPr/>
                    <a:lstStyle/>
                    <a:p>
                      <a:pPr indent="0" algn="ctr">
                        <a:buNone/>
                      </a:pPr>
                      <a:r>
                        <a:rPr lang="en-US" sz="1000" b="1">
                          <a:solidFill>
                            <a:srgbClr val="000000"/>
                          </a:solidFill>
                          <a:latin typeface="Calibri" panose="020F0502020204030204" pitchFamily="34" charset="0"/>
                          <a:cs typeface="Calibri" panose="020F0502020204030204" pitchFamily="34" charset="0"/>
                        </a:rPr>
                        <a:t>8.6</a:t>
                      </a: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60960" indent="-9525" algn="just">
                        <a:buClrTx/>
                        <a:buSzTx/>
                        <a:buFontTx/>
                        <a:buNone/>
                      </a:pPr>
                      <a:r>
                        <a:rPr lang="en-US" sz="1000" b="0" dirty="0" err="1">
                          <a:solidFill>
                            <a:schemeClr val="tx1"/>
                          </a:solidFill>
                          <a:latin typeface="Calibri" panose="020F0502020204030204" pitchFamily="34" charset="0"/>
                          <a:cs typeface="Calibri" panose="020F0502020204030204" pitchFamily="34" charset="0"/>
                        </a:rPr>
                        <a:t>Entro</a:t>
                      </a:r>
                      <a:r>
                        <a:rPr lang="en-US" sz="1000" b="0" dirty="0">
                          <a:solidFill>
                            <a:schemeClr val="tx1"/>
                          </a:solidFill>
                          <a:latin typeface="Calibri" panose="020F0502020204030204" pitchFamily="34" charset="0"/>
                          <a:cs typeface="Calibri" panose="020F0502020204030204" pitchFamily="34" charset="0"/>
                        </a:rPr>
                        <a:t> il 2030 </a:t>
                      </a:r>
                      <a:r>
                        <a:rPr lang="en-US" sz="1000" b="0" dirty="0" err="1">
                          <a:solidFill>
                            <a:schemeClr val="tx1"/>
                          </a:solidFill>
                          <a:latin typeface="Calibri" panose="020F0502020204030204" pitchFamily="34" charset="0"/>
                          <a:cs typeface="Calibri" panose="020F0502020204030204" pitchFamily="34" charset="0"/>
                        </a:rPr>
                        <a:t>ridurre</a:t>
                      </a:r>
                      <a:r>
                        <a:rPr lang="en-US" sz="1000" b="0" dirty="0">
                          <a:solidFill>
                            <a:schemeClr val="tx1"/>
                          </a:solidFill>
                          <a:latin typeface="Calibri" panose="020F0502020204030204" pitchFamily="34" charset="0"/>
                          <a:cs typeface="Calibri" panose="020F0502020204030204" pitchFamily="34" charset="0"/>
                        </a:rPr>
                        <a:t> la quota di </a:t>
                      </a:r>
                      <a:r>
                        <a:rPr lang="en-US" sz="1000" b="0" dirty="0" err="1">
                          <a:solidFill>
                            <a:schemeClr val="tx1"/>
                          </a:solidFill>
                          <a:latin typeface="Calibri" panose="020F0502020204030204" pitchFamily="34" charset="0"/>
                          <a:cs typeface="Calibri" panose="020F0502020204030204" pitchFamily="34" charset="0"/>
                        </a:rPr>
                        <a:t>giovani</a:t>
                      </a:r>
                      <a:r>
                        <a:rPr lang="en-US" sz="1000" b="0" dirty="0">
                          <a:solidFill>
                            <a:schemeClr val="tx1"/>
                          </a:solidFill>
                          <a:latin typeface="Calibri" panose="020F0502020204030204" pitchFamily="34" charset="0"/>
                          <a:cs typeface="Calibri" panose="020F0502020204030204" pitchFamily="34" charset="0"/>
                        </a:rPr>
                        <a:t> </a:t>
                      </a:r>
                      <a:r>
                        <a:rPr lang="en-US" sz="1000" b="0" dirty="0" err="1">
                          <a:solidFill>
                            <a:schemeClr val="tx1"/>
                          </a:solidFill>
                          <a:latin typeface="Calibri" panose="020F0502020204030204" pitchFamily="34" charset="0"/>
                          <a:cs typeface="Calibri" panose="020F0502020204030204" pitchFamily="34" charset="0"/>
                        </a:rPr>
                        <a:t>che</a:t>
                      </a:r>
                      <a:r>
                        <a:rPr lang="en-US" sz="1000" b="0" dirty="0">
                          <a:solidFill>
                            <a:schemeClr val="tx1"/>
                          </a:solidFill>
                          <a:latin typeface="Calibri" panose="020F0502020204030204" pitchFamily="34" charset="0"/>
                          <a:cs typeface="Calibri" panose="020F0502020204030204" pitchFamily="34" charset="0"/>
                        </a:rPr>
                        <a:t> non </a:t>
                      </a:r>
                      <a:r>
                        <a:rPr lang="en-US" sz="1000" b="0" dirty="0" err="1">
                          <a:solidFill>
                            <a:schemeClr val="tx1"/>
                          </a:solidFill>
                          <a:latin typeface="Calibri" panose="020F0502020204030204" pitchFamily="34" charset="0"/>
                          <a:cs typeface="Calibri" panose="020F0502020204030204" pitchFamily="34" charset="0"/>
                        </a:rPr>
                        <a:t>lavorano</a:t>
                      </a:r>
                      <a:r>
                        <a:rPr lang="en-US" sz="1000" b="0" dirty="0">
                          <a:solidFill>
                            <a:schemeClr val="tx1"/>
                          </a:solidFill>
                          <a:latin typeface="Calibri" panose="020F0502020204030204" pitchFamily="34" charset="0"/>
                          <a:cs typeface="Calibri" panose="020F0502020204030204" pitchFamily="34" charset="0"/>
                        </a:rPr>
                        <a:t> e non </a:t>
                      </a:r>
                      <a:r>
                        <a:rPr lang="en-US" sz="1000" b="0" dirty="0" err="1">
                          <a:solidFill>
                            <a:schemeClr val="tx1"/>
                          </a:solidFill>
                          <a:latin typeface="Calibri" panose="020F0502020204030204" pitchFamily="34" charset="0"/>
                          <a:cs typeface="Calibri" panose="020F0502020204030204" pitchFamily="34" charset="0"/>
                        </a:rPr>
                        <a:t>studiano</a:t>
                      </a:r>
                      <a:r>
                        <a:rPr lang="en-US" sz="1000" b="0" dirty="0">
                          <a:solidFill>
                            <a:schemeClr val="tx1"/>
                          </a:solidFill>
                          <a:latin typeface="Calibri" panose="020F0502020204030204" pitchFamily="34" charset="0"/>
                          <a:cs typeface="Calibri" panose="020F0502020204030204" pitchFamily="34" charset="0"/>
                        </a:rPr>
                        <a:t> (NEET) al di sotto del 10% (15-29 anni)</a:t>
                      </a: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r>
                        <a:rPr lang="en-US" sz="1000" b="0" dirty="0" err="1">
                          <a:solidFill>
                            <a:srgbClr val="000000"/>
                          </a:solidFill>
                          <a:latin typeface="Calibri" panose="020F0502020204030204" pitchFamily="34" charset="0"/>
                          <a:cs typeface="Calibri" panose="020F0502020204030204" pitchFamily="34" charset="0"/>
                        </a:rPr>
                        <a:t>WELFARE / SOCIALE / SCUOLA</a:t>
                      </a:r>
                    </a:p>
                  </a:txBody>
                  <a:tcPr marL="12700" marR="12700" marT="12700">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r>
                        <a:rPr lang="en-US" sz="1000" b="0" dirty="0" err="1">
                          <a:solidFill>
                            <a:srgbClr val="000000"/>
                          </a:solidFill>
                          <a:latin typeface="Calibri" panose="020F0502020204030204" pitchFamily="34" charset="0"/>
                          <a:cs typeface="Calibri" panose="020F0502020204030204" pitchFamily="34" charset="0"/>
                        </a:rPr>
                        <a:t>UE047 - Sviluppare nuove progettualità con la scuola secondaria, in un'ottica che favorisca esperienze professionalizzanti e orientative per il mercato del lavoro e il futuro professionale degli studenti</a:t>
                      </a:r>
                    </a:p>
                  </a:txBody>
                  <a:tcPr marL="12700" marR="12700" marT="12700">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r>
                        <a:rPr lang="en-US" sz="1000" b="0" dirty="0" err="1">
                          <a:solidFill>
                            <a:srgbClr val="000000"/>
                          </a:solidFill>
                          <a:latin typeface="Calibri" panose="020F0502020204030204" pitchFamily="34" charset="0"/>
                          <a:cs typeface="Calibri" panose="020F0502020204030204" pitchFamily="34" charset="0"/>
                        </a:rPr>
                        <a:t>L'Unione dei comuni della Bassa Romagna non gestisce indicatori e relativi target a livello di DUP ma a livello di Piano performance inserito nel PIAO sezione 2.</a:t>
                      </a: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6"/>
                  </a:ext>
                </a:extLst>
              </a:tr>
              <a:tr h="363220">
                <a:tc>
                  <a:txBody>
                    <a:bodyPr/>
                    <a:lstStyle/>
                    <a:p>
                      <a:pPr indent="0" algn="ctr">
                        <a:buNone/>
                      </a:pPr>
                      <a:r>
                        <a:rPr lang="it-IT" altLang="en-US" sz="1000" b="1">
                          <a:solidFill>
                            <a:srgbClr val="000000"/>
                          </a:solidFill>
                          <a:latin typeface="Calibri" panose="020F0502020204030204" pitchFamily="34" charset="0"/>
                          <a:cs typeface="Calibri" panose="020F0502020204030204" pitchFamily="34" charset="0"/>
                        </a:rPr>
                        <a:t>9</a:t>
                      </a:r>
                      <a:r>
                        <a:rPr lang="en-US" sz="1000" b="1">
                          <a:solidFill>
                            <a:srgbClr val="000000"/>
                          </a:solidFill>
                          <a:latin typeface="Calibri" panose="020F0502020204030204" pitchFamily="34" charset="0"/>
                          <a:cs typeface="Calibri" panose="020F0502020204030204" pitchFamily="34" charset="0"/>
                        </a:rPr>
                        <a:t>.5</a:t>
                      </a: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60960" indent="-9525" algn="just">
                        <a:buClrTx/>
                        <a:buSzTx/>
                        <a:buFontTx/>
                        <a:buNone/>
                      </a:pPr>
                      <a:r>
                        <a:rPr lang="en-US" sz="1000" b="0" dirty="0" err="1">
                          <a:solidFill>
                            <a:schemeClr val="tx1"/>
                          </a:solidFill>
                          <a:latin typeface="Calibri" panose="020F0502020204030204" pitchFamily="34" charset="0"/>
                          <a:cs typeface="Calibri" panose="020F0502020204030204" pitchFamily="34" charset="0"/>
                        </a:rPr>
                        <a:t>Entro</a:t>
                      </a:r>
                      <a:r>
                        <a:rPr lang="en-US" sz="1000" b="0" dirty="0">
                          <a:solidFill>
                            <a:schemeClr val="tx1"/>
                          </a:solidFill>
                          <a:latin typeface="Calibri" panose="020F0502020204030204" pitchFamily="34" charset="0"/>
                          <a:cs typeface="Calibri" panose="020F0502020204030204" pitchFamily="34" charset="0"/>
                        </a:rPr>
                        <a:t> il 2030 </a:t>
                      </a:r>
                      <a:r>
                        <a:rPr lang="en-US" sz="1000" b="0" dirty="0" err="1">
                          <a:solidFill>
                            <a:schemeClr val="tx1"/>
                          </a:solidFill>
                          <a:latin typeface="Calibri" panose="020F0502020204030204" pitchFamily="34" charset="0"/>
                          <a:cs typeface="Calibri" panose="020F0502020204030204" pitchFamily="34" charset="0"/>
                        </a:rPr>
                        <a:t>raggiungere</a:t>
                      </a:r>
                      <a:r>
                        <a:rPr lang="en-US" sz="1000" b="0" dirty="0">
                          <a:solidFill>
                            <a:schemeClr val="tx1"/>
                          </a:solidFill>
                          <a:latin typeface="Calibri" panose="020F0502020204030204" pitchFamily="34" charset="0"/>
                          <a:cs typeface="Calibri" panose="020F0502020204030204" pitchFamily="34" charset="0"/>
                        </a:rPr>
                        <a:t> la quota del 3% del PIL </a:t>
                      </a:r>
                      <a:r>
                        <a:rPr lang="en-US" sz="1000" b="0" dirty="0" err="1">
                          <a:solidFill>
                            <a:schemeClr val="tx1"/>
                          </a:solidFill>
                          <a:latin typeface="Calibri" panose="020F0502020204030204" pitchFamily="34" charset="0"/>
                          <a:cs typeface="Calibri" panose="020F0502020204030204" pitchFamily="34" charset="0"/>
                        </a:rPr>
                        <a:t>dedicato</a:t>
                      </a:r>
                      <a:r>
                        <a:rPr lang="en-US" sz="1000" b="0" dirty="0">
                          <a:solidFill>
                            <a:schemeClr val="tx1"/>
                          </a:solidFill>
                          <a:latin typeface="Calibri" panose="020F0502020204030204" pitchFamily="34" charset="0"/>
                          <a:cs typeface="Calibri" panose="020F0502020204030204" pitchFamily="34" charset="0"/>
                        </a:rPr>
                        <a:t> </a:t>
                      </a:r>
                      <a:r>
                        <a:rPr lang="en-US" sz="1000" b="0" dirty="0" err="1">
                          <a:solidFill>
                            <a:schemeClr val="tx1"/>
                          </a:solidFill>
                          <a:latin typeface="Calibri" panose="020F0502020204030204" pitchFamily="34" charset="0"/>
                          <a:cs typeface="Calibri" panose="020F0502020204030204" pitchFamily="34" charset="0"/>
                        </a:rPr>
                        <a:t>alla</a:t>
                      </a:r>
                      <a:r>
                        <a:rPr lang="en-US" sz="1000" b="0" dirty="0">
                          <a:solidFill>
                            <a:schemeClr val="tx1"/>
                          </a:solidFill>
                          <a:latin typeface="Calibri" panose="020F0502020204030204" pitchFamily="34" charset="0"/>
                          <a:cs typeface="Calibri" panose="020F0502020204030204" pitchFamily="34" charset="0"/>
                        </a:rPr>
                        <a:t> </a:t>
                      </a:r>
                      <a:r>
                        <a:rPr lang="en-US" sz="1000" b="0" dirty="0" err="1">
                          <a:solidFill>
                            <a:schemeClr val="tx1"/>
                          </a:solidFill>
                          <a:latin typeface="Calibri" panose="020F0502020204030204" pitchFamily="34" charset="0"/>
                          <a:cs typeface="Calibri" panose="020F0502020204030204" pitchFamily="34" charset="0"/>
                        </a:rPr>
                        <a:t>ricerca</a:t>
                      </a:r>
                      <a:r>
                        <a:rPr lang="en-US" sz="1000" b="0" dirty="0">
                          <a:solidFill>
                            <a:schemeClr val="tx1"/>
                          </a:solidFill>
                          <a:latin typeface="Calibri" panose="020F0502020204030204" pitchFamily="34" charset="0"/>
                          <a:cs typeface="Calibri" panose="020F0502020204030204" pitchFamily="34" charset="0"/>
                        </a:rPr>
                        <a:t> e </a:t>
                      </a:r>
                      <a:r>
                        <a:rPr lang="en-US" sz="1000" b="0" dirty="0" err="1">
                          <a:solidFill>
                            <a:schemeClr val="tx1"/>
                          </a:solidFill>
                          <a:latin typeface="Calibri" panose="020F0502020204030204" pitchFamily="34" charset="0"/>
                          <a:cs typeface="Calibri" panose="020F0502020204030204" pitchFamily="34" charset="0"/>
                        </a:rPr>
                        <a:t>sviluppo</a:t>
                      </a:r>
                      <a:r>
                        <a:rPr lang="en-US" sz="1000" b="0" dirty="0">
                          <a:solidFill>
                            <a:schemeClr val="tx1"/>
                          </a:solidFill>
                          <a:latin typeface="Calibri" panose="020F0502020204030204" pitchFamily="34" charset="0"/>
                          <a:cs typeface="Calibri" panose="020F0502020204030204" pitchFamily="34" charset="0"/>
                        </a:rPr>
                        <a:t> </a:t>
                      </a: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7"/>
                  </a:ext>
                </a:extLst>
              </a:tr>
              <a:tr h="344805">
                <a:tc>
                  <a:txBody>
                    <a:bodyPr/>
                    <a:lstStyle/>
                    <a:p>
                      <a:pPr indent="0" algn="ctr">
                        <a:buNone/>
                      </a:pPr>
                      <a:r>
                        <a:rPr lang="it-IT" altLang="en-US" sz="1000" b="1">
                          <a:solidFill>
                            <a:srgbClr val="000000"/>
                          </a:solidFill>
                          <a:latin typeface="Calibri" panose="020F0502020204030204" pitchFamily="34" charset="0"/>
                          <a:cs typeface="Calibri" panose="020F0502020204030204" pitchFamily="34" charset="0"/>
                        </a:rPr>
                        <a:t>9.c</a:t>
                      </a:r>
                    </a:p>
                    <a:p>
                      <a:pPr indent="0" algn="ctr">
                        <a:buNone/>
                      </a:pPr>
                      <a:endParaRPr lang="it-IT" altLang="en-US" sz="1000" b="1">
                        <a:solidFill>
                          <a:srgbClr val="000000"/>
                        </a:solidFill>
                        <a:latin typeface="Calibri" panose="020F0502020204030204" pitchFamily="34" charset="0"/>
                        <a:cs typeface="Calibri" panose="020F0502020204030204" pitchFamily="34" charset="0"/>
                      </a:endParaRP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60960" indent="-9525" algn="just">
                        <a:buClrTx/>
                        <a:buSzTx/>
                        <a:buFontTx/>
                        <a:buNone/>
                      </a:pPr>
                      <a:r>
                        <a:rPr lang="it-IT" sz="1000" kern="1200" dirty="0">
                          <a:solidFill>
                            <a:schemeClr val="tx1"/>
                          </a:solidFill>
                          <a:effectLst/>
                          <a:latin typeface="Calibri" panose="020F0502020204030204" pitchFamily="34" charset="0"/>
                          <a:ea typeface="+mn-ea"/>
                          <a:cs typeface="Calibri" panose="020F0502020204030204" pitchFamily="34" charset="0"/>
                        </a:rPr>
                        <a:t>Entro il 2026 garantire a tutte le famiglie la copertura della rete Gigabit </a:t>
                      </a: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52705" indent="-10160" algn="just">
                        <a:buClrTx/>
                        <a:buSzTx/>
                        <a:buFontTx/>
                      </a:pPr>
                      <a:endParaRPr lang="it-IT" sz="1000" b="0" dirty="0"/>
                    </a:p>
                  </a:txBody>
                  <a:tcPr marL="12700" marR="12700" marT="12700">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8"/>
                  </a:ext>
                </a:extLst>
              </a:tr>
              <a:tr h="636270">
                <a:tc>
                  <a:txBody>
                    <a:bodyPr/>
                    <a:lstStyle/>
                    <a:p>
                      <a:pPr indent="0" algn="ctr">
                        <a:buNone/>
                      </a:pPr>
                      <a:r>
                        <a:rPr lang="it-IT" altLang="en-US" sz="1000" b="1">
                          <a:solidFill>
                            <a:srgbClr val="000000"/>
                          </a:solidFill>
                          <a:latin typeface="Calibri" panose="020F0502020204030204" pitchFamily="34" charset="0"/>
                          <a:cs typeface="Calibri" panose="020F0502020204030204" pitchFamily="34" charset="0"/>
                        </a:rPr>
                        <a:t>12.4</a:t>
                      </a:r>
                    </a:p>
                    <a:p>
                      <a:pPr indent="0" algn="ctr">
                        <a:buNone/>
                      </a:pPr>
                      <a:endParaRPr lang="it-IT" altLang="en-US" sz="1000" b="1">
                        <a:solidFill>
                          <a:srgbClr val="000000"/>
                        </a:solidFill>
                        <a:latin typeface="Calibri" panose="020F0502020204030204" pitchFamily="34" charset="0"/>
                        <a:cs typeface="Calibri" panose="020F0502020204030204" pitchFamily="34" charset="0"/>
                      </a:endParaRP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60960" indent="-9525" algn="just">
                        <a:buClrTx/>
                        <a:buSzTx/>
                        <a:buFontTx/>
                        <a:buNone/>
                      </a:pPr>
                      <a:r>
                        <a:rPr lang="en-US" sz="1000" b="0" dirty="0" err="1">
                          <a:solidFill>
                            <a:schemeClr val="tx1"/>
                          </a:solidFill>
                          <a:latin typeface="Calibri" panose="020F0502020204030204" pitchFamily="34" charset="0"/>
                          <a:cs typeface="Calibri" panose="020F0502020204030204" pitchFamily="34" charset="0"/>
                        </a:rPr>
                        <a:t>Entro</a:t>
                      </a:r>
                      <a:r>
                        <a:rPr lang="en-US" sz="1000" b="0" dirty="0">
                          <a:solidFill>
                            <a:schemeClr val="tx1"/>
                          </a:solidFill>
                          <a:latin typeface="Calibri" panose="020F0502020204030204" pitchFamily="34" charset="0"/>
                          <a:cs typeface="Calibri" panose="020F0502020204030204" pitchFamily="34" charset="0"/>
                        </a:rPr>
                        <a:t> il 2025 </a:t>
                      </a:r>
                      <a:r>
                        <a:rPr lang="en-US" sz="1000" b="0" dirty="0" err="1">
                          <a:solidFill>
                            <a:schemeClr val="tx1"/>
                          </a:solidFill>
                          <a:latin typeface="Calibri" panose="020F0502020204030204" pitchFamily="34" charset="0"/>
                          <a:cs typeface="Calibri" panose="020F0502020204030204" pitchFamily="34" charset="0"/>
                        </a:rPr>
                        <a:t>raggiungere</a:t>
                      </a:r>
                      <a:r>
                        <a:rPr lang="en-US" sz="1000" b="0" dirty="0">
                          <a:solidFill>
                            <a:schemeClr val="tx1"/>
                          </a:solidFill>
                          <a:latin typeface="Calibri" panose="020F0502020204030204" pitchFamily="34" charset="0"/>
                          <a:cs typeface="Calibri" panose="020F0502020204030204" pitchFamily="34" charset="0"/>
                        </a:rPr>
                        <a:t> la quota dell’80% di </a:t>
                      </a:r>
                      <a:r>
                        <a:rPr lang="en-US" sz="1000" b="0" dirty="0" err="1">
                          <a:solidFill>
                            <a:schemeClr val="tx1"/>
                          </a:solidFill>
                          <a:latin typeface="Calibri" panose="020F0502020204030204" pitchFamily="34" charset="0"/>
                          <a:cs typeface="Calibri" panose="020F0502020204030204" pitchFamily="34" charset="0"/>
                        </a:rPr>
                        <a:t>raccolta</a:t>
                      </a:r>
                      <a:r>
                        <a:rPr lang="en-US" sz="1000" b="0" dirty="0">
                          <a:solidFill>
                            <a:schemeClr val="tx1"/>
                          </a:solidFill>
                          <a:latin typeface="Calibri" panose="020F0502020204030204" pitchFamily="34" charset="0"/>
                          <a:cs typeface="Calibri" panose="020F0502020204030204" pitchFamily="34" charset="0"/>
                        </a:rPr>
                        <a:t> </a:t>
                      </a:r>
                      <a:r>
                        <a:rPr lang="en-US" sz="1000" b="0" dirty="0" err="1">
                          <a:solidFill>
                            <a:schemeClr val="tx1"/>
                          </a:solidFill>
                          <a:latin typeface="Calibri" panose="020F0502020204030204" pitchFamily="34" charset="0"/>
                          <a:cs typeface="Calibri" panose="020F0502020204030204" pitchFamily="34" charset="0"/>
                        </a:rPr>
                        <a:t>differenziata</a:t>
                      </a:r>
                      <a:r>
                        <a:rPr lang="en-US" sz="1000" b="0" dirty="0">
                          <a:solidFill>
                            <a:schemeClr val="tx1"/>
                          </a:solidFill>
                          <a:latin typeface="Calibri" panose="020F0502020204030204" pitchFamily="34" charset="0"/>
                          <a:cs typeface="Calibri" panose="020F0502020204030204" pitchFamily="34" charset="0"/>
                        </a:rPr>
                        <a:t> </a:t>
                      </a:r>
                      <a:r>
                        <a:rPr lang="en-US" sz="1000" b="0" dirty="0" err="1">
                          <a:solidFill>
                            <a:schemeClr val="tx1"/>
                          </a:solidFill>
                          <a:latin typeface="Calibri" panose="020F0502020204030204" pitchFamily="34" charset="0"/>
                          <a:cs typeface="Calibri" panose="020F0502020204030204" pitchFamily="34" charset="0"/>
                        </a:rPr>
                        <a:t>dei</a:t>
                      </a:r>
                      <a:r>
                        <a:rPr lang="en-US" sz="1000" b="0" dirty="0">
                          <a:solidFill>
                            <a:schemeClr val="tx1"/>
                          </a:solidFill>
                          <a:latin typeface="Calibri" panose="020F0502020204030204" pitchFamily="34" charset="0"/>
                          <a:cs typeface="Calibri" panose="020F0502020204030204" pitchFamily="34" charset="0"/>
                        </a:rPr>
                        <a:t> </a:t>
                      </a:r>
                      <a:r>
                        <a:rPr lang="en-US" sz="1000" b="0" dirty="0" err="1">
                          <a:solidFill>
                            <a:schemeClr val="tx1"/>
                          </a:solidFill>
                          <a:latin typeface="Calibri" panose="020F0502020204030204" pitchFamily="34" charset="0"/>
                          <a:cs typeface="Calibri" panose="020F0502020204030204" pitchFamily="34" charset="0"/>
                        </a:rPr>
                        <a:t>rifiuti</a:t>
                      </a:r>
                      <a:r>
                        <a:rPr lang="en-US" sz="1000" b="0" dirty="0">
                          <a:solidFill>
                            <a:schemeClr val="tx1"/>
                          </a:solidFill>
                          <a:latin typeface="Calibri" panose="020F0502020204030204" pitchFamily="34" charset="0"/>
                          <a:cs typeface="Calibri" panose="020F0502020204030204" pitchFamily="34" charset="0"/>
                        </a:rPr>
                        <a:t> </a:t>
                      </a:r>
                      <a:r>
                        <a:rPr lang="en-US" sz="1000" b="0" dirty="0" err="1">
                          <a:solidFill>
                            <a:schemeClr val="tx1"/>
                          </a:solidFill>
                          <a:latin typeface="Calibri" panose="020F0502020204030204" pitchFamily="34" charset="0"/>
                          <a:cs typeface="Calibri" panose="020F0502020204030204" pitchFamily="34" charset="0"/>
                        </a:rPr>
                        <a:t>urbani</a:t>
                      </a:r>
                      <a:r>
                        <a:rPr lang="en-US" sz="1000" b="0" dirty="0">
                          <a:solidFill>
                            <a:schemeClr val="tx1"/>
                          </a:solidFill>
                          <a:latin typeface="Calibri" panose="020F0502020204030204" pitchFamily="34" charset="0"/>
                          <a:cs typeface="Calibri" panose="020F0502020204030204" pitchFamily="34" charset="0"/>
                        </a:rPr>
                        <a:t> </a:t>
                      </a: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r>
                        <a:rPr lang="en-US" sz="1000" b="0" dirty="0" err="1">
                          <a:solidFill>
                            <a:srgbClr val="000000"/>
                          </a:solidFill>
                          <a:latin typeface="Calibri" panose="020F0502020204030204" pitchFamily="34" charset="0"/>
                          <a:cs typeface="Calibri" panose="020F0502020204030204" pitchFamily="34" charset="0"/>
                        </a:rPr>
                        <a:t>AMBIENTE</a:t>
                      </a:r>
                    </a:p>
                  </a:txBody>
                  <a:tcPr marL="12700" marR="12700" marT="12700">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r>
                        <a:rPr lang="en-US" sz="1000" b="0" dirty="0" err="1">
                          <a:solidFill>
                            <a:srgbClr val="000000"/>
                          </a:solidFill>
                          <a:latin typeface="Calibri" panose="020F0502020204030204" pitchFamily="34" charset="0"/>
                          <a:cs typeface="Calibri" panose="020F0502020204030204" pitchFamily="34" charset="0"/>
                        </a:rPr>
                        <a:t>UE004 - Guidare il percorso per la riduzione dei rifiuti indifferenziati attraverso l’applicazione della tariffa puntuale: saranno fondamentali le campagne informative al fine di educare la cittadinanza ad un corretto smaltimento/conferimento. Verrà mantenuto il servizio di controllo da parte della Polizia Locale comprensivo del Servizio di fototrappole.</a:t>
                      </a:r>
                    </a:p>
                  </a:txBody>
                  <a:tcPr marL="12700" marR="12700" marT="12700">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6990" indent="5080" algn="just">
                        <a:spcBef>
                          <a:spcPts val="0"/>
                        </a:spcBef>
                        <a:spcAft>
                          <a:spcPts val="0"/>
                        </a:spcAft>
                        <a:buClrTx/>
                        <a:buSzTx/>
                        <a:buFontTx/>
                        <a:buNone/>
                        <a:defRPr/>
                      </a:pPr>
                      <a:r>
                        <a:rPr lang="en-US" sz="1000" b="0" dirty="0" err="1">
                          <a:solidFill>
                            <a:srgbClr val="000000"/>
                          </a:solidFill>
                          <a:latin typeface="Calibri" panose="020F0502020204030204" pitchFamily="34" charset="0"/>
                          <a:cs typeface="Calibri" panose="020F0502020204030204" pitchFamily="34" charset="0"/>
                        </a:rPr>
                        <a:t>L'Unione dei comuni della Bassa Romagna non gestisce indicatori e relativi target a livello di DUP ma a livello di Piano performance inserito nel PIAO sezione 2.</a:t>
                      </a: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9"/>
                  </a:ext>
                </a:extLst>
              </a:tr>
              <a:tr h="210820">
                <a:tc>
                  <a:txBody>
                    <a:bodyPr/>
                    <a:lstStyle/>
                    <a:p>
                      <a:pPr indent="0" algn="ctr">
                        <a:buNone/>
                      </a:pPr>
                      <a:r>
                        <a:rPr lang="it-IT" altLang="en-US" sz="1000" b="1">
                          <a:solidFill>
                            <a:srgbClr val="000000"/>
                          </a:solidFill>
                          <a:latin typeface="Calibri" panose="020F0502020204030204" pitchFamily="34" charset="0"/>
                          <a:cs typeface="Calibri" panose="020F0502020204030204" pitchFamily="34" charset="0"/>
                        </a:rPr>
                        <a:t>12.5</a:t>
                      </a:r>
                    </a:p>
                    <a:p>
                      <a:pPr indent="0" algn="ctr">
                        <a:buNone/>
                      </a:pPr>
                      <a:endParaRPr lang="it-IT" altLang="en-US" sz="1000" b="1" dirty="0">
                        <a:solidFill>
                          <a:srgbClr val="000000"/>
                        </a:solidFill>
                        <a:latin typeface="Calibri" panose="020F0502020204030204" pitchFamily="34" charset="0"/>
                        <a:cs typeface="Calibri" panose="020F0502020204030204" pitchFamily="34" charset="0"/>
                      </a:endParaRP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60960" indent="-9525" algn="just">
                        <a:buClrTx/>
                        <a:buSzTx/>
                        <a:buFontTx/>
                        <a:buNone/>
                      </a:pPr>
                      <a:r>
                        <a:rPr lang="en-US" sz="1000" b="0" dirty="0" err="1">
                          <a:solidFill>
                            <a:schemeClr val="tx1"/>
                          </a:solidFill>
                          <a:latin typeface="Calibri" panose="020F0502020204030204" pitchFamily="34" charset="0"/>
                          <a:cs typeface="Calibri" panose="020F0502020204030204" pitchFamily="34" charset="0"/>
                        </a:rPr>
                        <a:t>Entro</a:t>
                      </a:r>
                      <a:r>
                        <a:rPr lang="en-US" sz="1000" b="0" dirty="0">
                          <a:solidFill>
                            <a:schemeClr val="tx1"/>
                          </a:solidFill>
                          <a:latin typeface="Calibri" panose="020F0502020204030204" pitchFamily="34" charset="0"/>
                          <a:cs typeface="Calibri" panose="020F0502020204030204" pitchFamily="34" charset="0"/>
                        </a:rPr>
                        <a:t> il 2030 </a:t>
                      </a:r>
                      <a:r>
                        <a:rPr lang="en-US" sz="1000" b="0" dirty="0" err="1">
                          <a:solidFill>
                            <a:schemeClr val="tx1"/>
                          </a:solidFill>
                          <a:latin typeface="Calibri" panose="020F0502020204030204" pitchFamily="34" charset="0"/>
                          <a:cs typeface="Calibri" panose="020F0502020204030204" pitchFamily="34" charset="0"/>
                        </a:rPr>
                        <a:t>raggiungere</a:t>
                      </a:r>
                      <a:r>
                        <a:rPr lang="en-US" sz="1000" b="0" dirty="0">
                          <a:solidFill>
                            <a:schemeClr val="tx1"/>
                          </a:solidFill>
                          <a:latin typeface="Calibri" panose="020F0502020204030204" pitchFamily="34" charset="0"/>
                          <a:cs typeface="Calibri" panose="020F0502020204030204" pitchFamily="34" charset="0"/>
                        </a:rPr>
                        <a:t> la quota del 70% di </a:t>
                      </a:r>
                      <a:r>
                        <a:rPr lang="en-US" sz="1000" b="0" dirty="0" err="1">
                          <a:solidFill>
                            <a:schemeClr val="tx1"/>
                          </a:solidFill>
                          <a:latin typeface="Calibri" panose="020F0502020204030204" pitchFamily="34" charset="0"/>
                          <a:cs typeface="Calibri" panose="020F0502020204030204" pitchFamily="34" charset="0"/>
                        </a:rPr>
                        <a:t>riciclaggio</a:t>
                      </a:r>
                      <a:r>
                        <a:rPr lang="en-US" sz="1000" b="0" dirty="0">
                          <a:solidFill>
                            <a:schemeClr val="tx1"/>
                          </a:solidFill>
                          <a:latin typeface="Calibri" panose="020F0502020204030204" pitchFamily="34" charset="0"/>
                          <a:cs typeface="Calibri" panose="020F0502020204030204" pitchFamily="34" charset="0"/>
                        </a:rPr>
                        <a:t> </a:t>
                      </a:r>
                      <a:r>
                        <a:rPr lang="en-US" sz="1000" b="0" dirty="0" err="1">
                          <a:solidFill>
                            <a:schemeClr val="tx1"/>
                          </a:solidFill>
                          <a:latin typeface="Calibri" panose="020F0502020204030204" pitchFamily="34" charset="0"/>
                          <a:cs typeface="Calibri" panose="020F0502020204030204" pitchFamily="34" charset="0"/>
                        </a:rPr>
                        <a:t>dei</a:t>
                      </a:r>
                      <a:r>
                        <a:rPr lang="en-US" sz="1000" b="0" dirty="0">
                          <a:solidFill>
                            <a:schemeClr val="tx1"/>
                          </a:solidFill>
                          <a:latin typeface="Calibri" panose="020F0502020204030204" pitchFamily="34" charset="0"/>
                          <a:cs typeface="Calibri" panose="020F0502020204030204" pitchFamily="34" charset="0"/>
                        </a:rPr>
                        <a:t> </a:t>
                      </a:r>
                      <a:r>
                        <a:rPr lang="en-US" sz="1000" b="0" dirty="0" err="1">
                          <a:solidFill>
                            <a:schemeClr val="tx1"/>
                          </a:solidFill>
                          <a:latin typeface="Calibri" panose="020F0502020204030204" pitchFamily="34" charset="0"/>
                          <a:cs typeface="Calibri" panose="020F0502020204030204" pitchFamily="34" charset="0"/>
                        </a:rPr>
                        <a:t>rifiuti</a:t>
                      </a:r>
                      <a:r>
                        <a:rPr lang="en-US" sz="1000" b="0" dirty="0">
                          <a:solidFill>
                            <a:schemeClr val="tx1"/>
                          </a:solidFill>
                          <a:latin typeface="Calibri" panose="020F0502020204030204" pitchFamily="34" charset="0"/>
                          <a:cs typeface="Calibri" panose="020F0502020204030204" pitchFamily="34" charset="0"/>
                        </a:rPr>
                        <a:t> </a:t>
                      </a:r>
                      <a:r>
                        <a:rPr lang="en-US" sz="1000" b="0" dirty="0" err="1">
                          <a:solidFill>
                            <a:schemeClr val="tx1"/>
                          </a:solidFill>
                          <a:latin typeface="Calibri" panose="020F0502020204030204" pitchFamily="34" charset="0"/>
                          <a:cs typeface="Calibri" panose="020F0502020204030204" pitchFamily="34" charset="0"/>
                        </a:rPr>
                        <a:t>urbani</a:t>
                      </a:r>
                      <a:r>
                        <a:rPr lang="en-US" sz="1000" b="0" dirty="0">
                          <a:solidFill>
                            <a:schemeClr val="tx1"/>
                          </a:solidFill>
                          <a:latin typeface="Calibri" panose="020F0502020204030204" pitchFamily="34" charset="0"/>
                          <a:cs typeface="Calibri" panose="020F0502020204030204" pitchFamily="34" charset="0"/>
                        </a:rPr>
                        <a:t> </a:t>
                      </a: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10"/>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2192" y="26246"/>
            <a:ext cx="13420155" cy="658835"/>
          </a:xfrm>
          <a:prstGeom prst="rect">
            <a:avLst/>
          </a:prstGeom>
          <a:noFill/>
        </p:spPr>
        <p:txBody>
          <a:bodyPr wrap="square">
            <a:spAutoFit/>
          </a:bodyPr>
          <a:lstStyle/>
          <a:p>
            <a:pPr algn="ctr">
              <a:lnSpc>
                <a:spcPct val="150000"/>
              </a:lnSpc>
              <a:spcAft>
                <a:spcPts val="600"/>
              </a:spcAft>
            </a:pPr>
            <a:r>
              <a:rPr lang="it-IT" sz="2800" b="1" dirty="0">
                <a:solidFill>
                  <a:srgbClr val="C00000"/>
                </a:solidFill>
                <a:latin typeface="Arial" panose="020B0604020202020204" pitchFamily="34" charset="0"/>
                <a:cs typeface="Arial" panose="020B0604020202020204" pitchFamily="34" charset="0"/>
              </a:rPr>
              <a:t>OBIETTIVI GENERALI E SPECIFICI DEL DUP ASSOCIATI  </a:t>
            </a:r>
          </a:p>
        </p:txBody>
      </p:sp>
      <p:graphicFrame>
        <p:nvGraphicFramePr>
          <p:cNvPr id="5" name="Content Placeholder 4"/>
          <p:cNvGraphicFramePr>
            <a:graphicFrameLocks noGrp="1"/>
          </p:cNvGraphicFramePr>
          <p:nvPr>
            <p:ph idx="1"/>
          </p:nvPr>
        </p:nvGraphicFramePr>
        <p:xfrm>
          <a:off x="673100" y="1333500"/>
          <a:ext cx="12278995" cy="1606550"/>
        </p:xfrm>
        <a:graphic>
          <a:graphicData uri="http://schemas.openxmlformats.org/drawingml/2006/table">
            <a:tbl>
              <a:tblPr firstRow="1" bandRow="1">
                <a:tableStyleId>{5C22544A-7EE6-4342-B048-85BDC9FD1C3A}</a:tableStyleId>
              </a:tblPr>
              <a:tblGrid>
                <a:gridCol w="537845">
                  <a:extLst>
                    <a:ext uri="{9D8B030D-6E8A-4147-A177-3AD203B41FA5}">
                      <a16:colId xmlns:a16="http://schemas.microsoft.com/office/drawing/2014/main" val="20000"/>
                    </a:ext>
                  </a:extLst>
                </a:gridCol>
                <a:gridCol w="3116580">
                  <a:extLst>
                    <a:ext uri="{9D8B030D-6E8A-4147-A177-3AD203B41FA5}">
                      <a16:colId xmlns:a16="http://schemas.microsoft.com/office/drawing/2014/main" val="20001"/>
                    </a:ext>
                  </a:extLst>
                </a:gridCol>
                <a:gridCol w="2369820">
                  <a:extLst>
                    <a:ext uri="{9D8B030D-6E8A-4147-A177-3AD203B41FA5}">
                      <a16:colId xmlns:a16="http://schemas.microsoft.com/office/drawing/2014/main" val="20002"/>
                    </a:ext>
                  </a:extLst>
                </a:gridCol>
                <a:gridCol w="4177665">
                  <a:extLst>
                    <a:ext uri="{9D8B030D-6E8A-4147-A177-3AD203B41FA5}">
                      <a16:colId xmlns:a16="http://schemas.microsoft.com/office/drawing/2014/main" val="20003"/>
                    </a:ext>
                  </a:extLst>
                </a:gridCol>
                <a:gridCol w="2077085">
                  <a:extLst>
                    <a:ext uri="{9D8B030D-6E8A-4147-A177-3AD203B41FA5}">
                      <a16:colId xmlns:a16="http://schemas.microsoft.com/office/drawing/2014/main" val="20004"/>
                    </a:ext>
                  </a:extLst>
                </a:gridCol>
              </a:tblGrid>
              <a:tr h="353695">
                <a:tc gridSpan="5">
                  <a:txBody>
                    <a:bodyPr/>
                    <a:lstStyle/>
                    <a:p>
                      <a:pPr indent="0" algn="ctr">
                        <a:buNone/>
                      </a:pPr>
                      <a:r>
                        <a:rPr lang="it-IT" sz="1600" dirty="0">
                          <a:solidFill>
                            <a:srgbClr val="FFFFFF"/>
                          </a:solidFill>
                          <a:latin typeface="Calibri" panose="020F0502020204030204" charset="-122"/>
                          <a:sym typeface="+mn-ea"/>
                        </a:rPr>
                        <a:t>Strategia regionale per lo sviluppo sostenibile - </a:t>
                      </a:r>
                      <a:r>
                        <a:rPr sz="1600" dirty="0" err="1">
                          <a:solidFill>
                            <a:srgbClr val="FFFFFF"/>
                          </a:solidFill>
                          <a:latin typeface="Calibri" panose="020F0502020204030204" charset="-122"/>
                          <a:sym typeface="+mn-ea"/>
                        </a:rPr>
                        <a:t>Obiettivi</a:t>
                      </a:r>
                      <a:r>
                        <a:rPr sz="1600" dirty="0">
                          <a:solidFill>
                            <a:srgbClr val="FFFFFF"/>
                          </a:solidFill>
                          <a:latin typeface="Calibri" panose="020F0502020204030204" charset="-122"/>
                          <a:sym typeface="+mn-ea"/>
                        </a:rPr>
                        <a:t> </a:t>
                      </a:r>
                      <a:r>
                        <a:rPr sz="1600" dirty="0" err="1">
                          <a:solidFill>
                            <a:srgbClr val="FFFFFF"/>
                          </a:solidFill>
                          <a:latin typeface="Calibri" panose="020F0502020204030204" charset="-122"/>
                          <a:sym typeface="+mn-ea"/>
                        </a:rPr>
                        <a:t>quantitativi</a:t>
                      </a:r>
                      <a:r>
                        <a:rPr sz="1600" dirty="0">
                          <a:solidFill>
                            <a:srgbClr val="FFFFFF"/>
                          </a:solidFill>
                          <a:latin typeface="Calibri" panose="020F0502020204030204" charset="-122"/>
                          <a:sym typeface="+mn-ea"/>
                        </a:rPr>
                        <a:t> a </a:t>
                      </a:r>
                      <a:r>
                        <a:rPr sz="1600" dirty="0" err="1">
                          <a:solidFill>
                            <a:srgbClr val="FFFFFF"/>
                          </a:solidFill>
                          <a:latin typeface="Calibri" panose="020F0502020204030204" charset="-122"/>
                          <a:sym typeface="+mn-ea"/>
                        </a:rPr>
                        <a:t>prevalente</a:t>
                      </a:r>
                      <a:r>
                        <a:rPr sz="1600" dirty="0">
                          <a:solidFill>
                            <a:srgbClr val="FFFFFF"/>
                          </a:solidFill>
                          <a:latin typeface="Calibri" panose="020F0502020204030204" charset="-122"/>
                          <a:sym typeface="+mn-ea"/>
                        </a:rPr>
                        <a:t> </a:t>
                      </a:r>
                      <a:r>
                        <a:rPr sz="1600" dirty="0" err="1">
                          <a:solidFill>
                            <a:srgbClr val="FFFFFF"/>
                          </a:solidFill>
                          <a:latin typeface="Calibri" panose="020F0502020204030204" charset="-122"/>
                          <a:sym typeface="+mn-ea"/>
                        </a:rPr>
                        <a:t>dimensione</a:t>
                      </a:r>
                      <a:r>
                        <a:rPr sz="1600" dirty="0">
                          <a:solidFill>
                            <a:srgbClr val="FFFFFF"/>
                          </a:solidFill>
                          <a:latin typeface="Calibri" panose="020F0502020204030204" charset="-122"/>
                          <a:sym typeface="+mn-ea"/>
                        </a:rPr>
                        <a:t> </a:t>
                      </a:r>
                      <a:r>
                        <a:rPr lang="it-IT" sz="1600" dirty="0">
                          <a:solidFill>
                            <a:srgbClr val="FFFFFF"/>
                          </a:solidFill>
                          <a:latin typeface="Calibri" panose="020F0502020204030204" charset="-122"/>
                          <a:sym typeface="+mn-ea"/>
                        </a:rPr>
                        <a:t>istituzionale</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2F75B5"/>
                    </a:solidFill>
                  </a:tcPr>
                </a:tc>
                <a:tc hMerge="1">
                  <a:txBody>
                    <a:bodyPr/>
                    <a:lstStyle/>
                    <a:p>
                      <a:endParaRPr lang="it-IT"/>
                    </a:p>
                  </a:txBody>
                  <a:tcPr>
                    <a:lnT w="12700">
                      <a:solidFill>
                        <a:schemeClr val="tx1"/>
                      </a:solidFill>
                      <a:prstDash val="solid"/>
                    </a:lnT>
                    <a:lnB w="12700">
                      <a:solidFill>
                        <a:schemeClr val="tx1"/>
                      </a:solidFill>
                      <a:prstDash val="solid"/>
                    </a:lnB>
                  </a:tcPr>
                </a:tc>
                <a:tc hMerge="1">
                  <a:txBody>
                    <a:bodyPr/>
                    <a:lstStyle/>
                    <a:p>
                      <a:endParaRPr lang="it-IT"/>
                    </a:p>
                  </a:txBody>
                  <a:tcPr>
                    <a:lnT w="12700">
                      <a:solidFill>
                        <a:schemeClr val="tx1"/>
                      </a:solidFill>
                      <a:prstDash val="solid"/>
                    </a:lnT>
                    <a:lnB w="12700">
                      <a:solidFill>
                        <a:schemeClr val="tx1"/>
                      </a:solidFill>
                      <a:prstDash val="solid"/>
                    </a:lnB>
                  </a:tcPr>
                </a:tc>
                <a:tc hMerge="1">
                  <a:txBody>
                    <a:bodyPr/>
                    <a:lstStyle/>
                    <a:p>
                      <a:endParaRPr lang="it-IT"/>
                    </a:p>
                  </a:txBody>
                  <a:tcPr>
                    <a:lnT w="12700">
                      <a:solidFill>
                        <a:schemeClr val="tx1"/>
                      </a:solidFill>
                      <a:prstDash val="solid"/>
                    </a:lnT>
                    <a:lnB w="12700">
                      <a:solidFill>
                        <a:schemeClr val="tx1"/>
                      </a:solidFill>
                      <a:prstDash val="solid"/>
                    </a:lnB>
                  </a:tcPr>
                </a:tc>
                <a:tc hMerge="1">
                  <a:txBody>
                    <a:bodyPr/>
                    <a:lstStyle/>
                    <a:p>
                      <a:endParaRPr lang="it-IT"/>
                    </a:p>
                  </a:txBody>
                  <a:tcPr>
                    <a:lnR w="12700" cap="flat" cmpd="sng">
                      <a:solidFill>
                        <a:srgbClr val="000000"/>
                      </a:solidFill>
                      <a:prstDash val="solid"/>
                      <a:headEnd type="none" w="med" len="med"/>
                      <a:tailEnd type="none" w="med" len="med"/>
                    </a:lnR>
                    <a:lnT w="12700">
                      <a:solidFill>
                        <a:schemeClr val="tx1"/>
                      </a:solidFill>
                      <a:prstDash val="solid"/>
                    </a:lnT>
                    <a:lnB w="12700">
                      <a:solidFill>
                        <a:schemeClr val="tx1"/>
                      </a:solidFill>
                      <a:prstDash val="solid"/>
                    </a:lnB>
                    <a:solidFill>
                      <a:srgbClr val="2F75B5"/>
                    </a:solidFill>
                  </a:tcPr>
                </a:tc>
                <a:extLst>
                  <a:ext uri="{0D108BD9-81ED-4DB2-BD59-A6C34878D82A}">
                    <a16:rowId xmlns:a16="http://schemas.microsoft.com/office/drawing/2014/main" val="10000"/>
                  </a:ext>
                </a:extLst>
              </a:tr>
              <a:tr h="272415">
                <a:tc>
                  <a:txBody>
                    <a:bodyPr/>
                    <a:lstStyle/>
                    <a:p>
                      <a:pPr indent="0" algn="ctr">
                        <a:buNone/>
                      </a:pPr>
                      <a:r>
                        <a:rPr lang="en-US" sz="1100" b="1" dirty="0">
                          <a:solidFill>
                            <a:srgbClr val="FFFFFF"/>
                          </a:solidFill>
                          <a:latin typeface="Calibri" panose="020F0502020204030204" pitchFamily="34" charset="0"/>
                          <a:cs typeface="Calibri" panose="020F0502020204030204" pitchFamily="34" charset="0"/>
                        </a:rPr>
                        <a:t>Target  </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2F75B5"/>
                    </a:solidFill>
                  </a:tcPr>
                </a:tc>
                <a:tc>
                  <a:txBody>
                    <a:bodyPr/>
                    <a:lstStyle/>
                    <a:p>
                      <a:pPr indent="0" algn="ctr">
                        <a:buNone/>
                      </a:pPr>
                      <a:r>
                        <a:rPr lang="en-US" sz="1100" b="1" dirty="0" err="1">
                          <a:solidFill>
                            <a:srgbClr val="FFFFFF"/>
                          </a:solidFill>
                          <a:latin typeface="Calibri" panose="020F0502020204030204" pitchFamily="34" charset="0"/>
                          <a:cs typeface="Calibri" panose="020F0502020204030204" pitchFamily="34" charset="0"/>
                        </a:rPr>
                        <a:t>Obiettivi</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quantitativi</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della</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Strategia</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regionale</a:t>
                      </a:r>
                      <a:r>
                        <a:rPr lang="en-US" sz="1100" b="1" dirty="0">
                          <a:solidFill>
                            <a:srgbClr val="FFFFFF"/>
                          </a:solidFill>
                          <a:latin typeface="Calibri" panose="020F0502020204030204" pitchFamily="34" charset="0"/>
                          <a:cs typeface="Calibri" panose="020F0502020204030204" pitchFamily="34" charset="0"/>
                        </a:rPr>
                        <a:t> </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2F75B5"/>
                    </a:solidFill>
                  </a:tcPr>
                </a:tc>
                <a:tc>
                  <a:txBody>
                    <a:bodyPr/>
                    <a:lstStyle/>
                    <a:p>
                      <a:pPr indent="0" algn="ctr">
                        <a:buNone/>
                      </a:pPr>
                      <a:r>
                        <a:rPr lang="en-US" sz="1100" b="1" dirty="0" err="1">
                          <a:solidFill>
                            <a:srgbClr val="FFFFFF"/>
                          </a:solidFill>
                          <a:latin typeface="Calibri" panose="020F0502020204030204" pitchFamily="34" charset="0"/>
                          <a:cs typeface="Calibri" panose="020F0502020204030204" pitchFamily="34" charset="0"/>
                        </a:rPr>
                        <a:t>Obiettivi</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strategici</a:t>
                      </a:r>
                      <a:r>
                        <a:rPr lang="en-US" sz="1100" b="1" dirty="0">
                          <a:solidFill>
                            <a:srgbClr val="FFFFFF"/>
                          </a:solidFill>
                          <a:latin typeface="Calibri" panose="020F0502020204030204" pitchFamily="34" charset="0"/>
                          <a:cs typeface="Calibri" panose="020F0502020204030204" pitchFamily="34" charset="0"/>
                        </a:rPr>
                        <a:t> DUP </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2F75B5"/>
                    </a:solidFill>
                  </a:tcPr>
                </a:tc>
                <a:tc>
                  <a:txBody>
                    <a:bodyPr/>
                    <a:lstStyle/>
                    <a:p>
                      <a:pPr indent="0" algn="ctr">
                        <a:buNone/>
                      </a:pPr>
                      <a:r>
                        <a:rPr lang="en-US" sz="1100" b="1" dirty="0" err="1">
                          <a:solidFill>
                            <a:srgbClr val="FFFFFF"/>
                          </a:solidFill>
                          <a:latin typeface="Calibri" panose="020F0502020204030204" pitchFamily="34" charset="0"/>
                          <a:cs typeface="Calibri" panose="020F0502020204030204" pitchFamily="34" charset="0"/>
                        </a:rPr>
                        <a:t>Obiettivi</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operativi</a:t>
                      </a:r>
                      <a:r>
                        <a:rPr lang="en-US" sz="1100" b="1" dirty="0">
                          <a:solidFill>
                            <a:srgbClr val="FFFFFF"/>
                          </a:solidFill>
                          <a:latin typeface="Calibri" panose="020F0502020204030204" pitchFamily="34" charset="0"/>
                          <a:cs typeface="Calibri" panose="020F0502020204030204" pitchFamily="34" charset="0"/>
                        </a:rPr>
                        <a:t> DUP </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2F75B5"/>
                    </a:solidFill>
                  </a:tcPr>
                </a:tc>
                <a:tc>
                  <a:txBody>
                    <a:bodyPr/>
                    <a:lstStyle/>
                    <a:p>
                      <a:pPr indent="0" algn="ctr">
                        <a:buNone/>
                      </a:pPr>
                      <a:r>
                        <a:rPr lang="en-US" sz="1100" b="1" dirty="0" err="1">
                          <a:solidFill>
                            <a:schemeClr val="bg1"/>
                          </a:solidFill>
                          <a:latin typeface="Calibri" panose="020F0502020204030204" pitchFamily="34" charset="0"/>
                          <a:cs typeface="Calibri" panose="020F0502020204030204" pitchFamily="34" charset="0"/>
                        </a:rPr>
                        <a:t>Indicatori</a:t>
                      </a:r>
                      <a:r>
                        <a:rPr lang="en-US" sz="1100" b="1" dirty="0">
                          <a:solidFill>
                            <a:schemeClr val="bg1"/>
                          </a:solidFill>
                          <a:latin typeface="Calibri" panose="020F0502020204030204" pitchFamily="34" charset="0"/>
                          <a:cs typeface="Calibri" panose="020F0502020204030204" pitchFamily="34" charset="0"/>
                        </a:rPr>
                        <a:t> </a:t>
                      </a:r>
                      <a:r>
                        <a:rPr lang="en-US" sz="1100" b="1" dirty="0" err="1">
                          <a:solidFill>
                            <a:schemeClr val="bg1"/>
                          </a:solidFill>
                          <a:latin typeface="Calibri" panose="020F0502020204030204" pitchFamily="34" charset="0"/>
                          <a:cs typeface="Calibri" panose="020F0502020204030204" pitchFamily="34" charset="0"/>
                        </a:rPr>
                        <a:t>Obiettivi</a:t>
                      </a:r>
                      <a:r>
                        <a:rPr lang="en-US" sz="1100" b="1" dirty="0">
                          <a:solidFill>
                            <a:schemeClr val="bg1"/>
                          </a:solidFill>
                          <a:latin typeface="Calibri" panose="020F0502020204030204" pitchFamily="34" charset="0"/>
                          <a:cs typeface="Calibri" panose="020F0502020204030204" pitchFamily="34" charset="0"/>
                        </a:rPr>
                        <a:t> </a:t>
                      </a:r>
                      <a:r>
                        <a:rPr lang="en-US" sz="1100" b="1" dirty="0" err="1">
                          <a:solidFill>
                            <a:schemeClr val="bg1"/>
                          </a:solidFill>
                          <a:latin typeface="Calibri" panose="020F0502020204030204" pitchFamily="34" charset="0"/>
                          <a:cs typeface="Calibri" panose="020F0502020204030204" pitchFamily="34" charset="0"/>
                        </a:rPr>
                        <a:t>operativi</a:t>
                      </a:r>
                      <a:r>
                        <a:rPr lang="en-US" sz="1100" b="1" dirty="0">
                          <a:solidFill>
                            <a:schemeClr val="bg1"/>
                          </a:solidFill>
                          <a:latin typeface="Calibri" panose="020F0502020204030204" pitchFamily="34" charset="0"/>
                          <a:cs typeface="Calibri" panose="020F0502020204030204" pitchFamily="34" charset="0"/>
                        </a:rPr>
                        <a:t> DUP</a:t>
                      </a:r>
                    </a:p>
                  </a:txBody>
                  <a:tcPr marL="12700" marR="12700" marT="12700" anchor="ctr">
                    <a:lnL w="12700" cap="flat" cmpd="sng" algn="ctr">
                      <a:solidFill>
                        <a:schemeClr val="tx1"/>
                      </a:solidFill>
                      <a:prstDash val="solid"/>
                      <a:round/>
                      <a:headEnd type="none" w="med" len="med"/>
                      <a:tailEnd type="none" w="med" len="med"/>
                    </a:lnL>
                    <a:lnR w="12700" cap="flat" cmpd="sng">
                      <a:solidFill>
                        <a:srgbClr val="000000"/>
                      </a:solidFill>
                      <a:prstDash val="solid"/>
                      <a:headEnd type="none" w="med" len="med"/>
                      <a:tailEnd type="none" w="med" len="med"/>
                    </a:lnR>
                    <a:lnT w="12700">
                      <a:solidFill>
                        <a:schemeClr val="tx1"/>
                      </a:solidFill>
                      <a:prstDash val="solid"/>
                    </a:lnT>
                    <a:lnB w="12700">
                      <a:solidFill>
                        <a:schemeClr val="tx1"/>
                      </a:solidFill>
                      <a:prstDash val="solid"/>
                    </a:lnB>
                    <a:lnTlToBr>
                      <a:noFill/>
                    </a:lnTlToBr>
                    <a:lnBlToTr>
                      <a:noFill/>
                    </a:lnBlToTr>
                    <a:solidFill>
                      <a:srgbClr val="2F75B5"/>
                    </a:solidFill>
                  </a:tcPr>
                </a:tc>
                <a:extLst>
                  <a:ext uri="{0D108BD9-81ED-4DB2-BD59-A6C34878D82A}">
                    <a16:rowId xmlns:a16="http://schemas.microsoft.com/office/drawing/2014/main" val="10001"/>
                  </a:ext>
                </a:extLst>
              </a:tr>
              <a:tr h="499745">
                <a:tc>
                  <a:txBody>
                    <a:bodyPr/>
                    <a:lstStyle/>
                    <a:p>
                      <a:pPr algn="ctr">
                        <a:buClrTx/>
                        <a:buSzTx/>
                        <a:buFontTx/>
                        <a:buNone/>
                      </a:pPr>
                      <a:r>
                        <a:rPr lang="en-US" sz="1000" b="1">
                          <a:solidFill>
                            <a:srgbClr val="000000"/>
                          </a:solidFill>
                          <a:latin typeface="Calibri" panose="020F0502020204030204" pitchFamily="34" charset="0"/>
                          <a:cs typeface="Calibri" panose="020F0502020204030204" pitchFamily="34" charset="0"/>
                        </a:rPr>
                        <a:t>16.3</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60960" indent="-9525" algn="just">
                        <a:buClrTx/>
                        <a:buSzTx/>
                        <a:buFontTx/>
                        <a:buNone/>
                      </a:pPr>
                      <a:r>
                        <a:rPr lang="en-US" sz="1000" b="0" dirty="0" err="1">
                          <a:solidFill>
                            <a:schemeClr val="tx1"/>
                          </a:solidFill>
                          <a:latin typeface="Calibri" panose="020F0502020204030204" pitchFamily="34" charset="0"/>
                          <a:cs typeface="Calibri" panose="020F0502020204030204" pitchFamily="34" charset="0"/>
                        </a:rPr>
                        <a:t>Entro</a:t>
                      </a:r>
                      <a:r>
                        <a:rPr lang="en-US" sz="1000" b="0" dirty="0">
                          <a:solidFill>
                            <a:schemeClr val="tx1"/>
                          </a:solidFill>
                          <a:latin typeface="Calibri" panose="020F0502020204030204" pitchFamily="34" charset="0"/>
                          <a:cs typeface="Calibri" panose="020F0502020204030204" pitchFamily="34" charset="0"/>
                        </a:rPr>
                        <a:t> il 2030 </a:t>
                      </a:r>
                      <a:r>
                        <a:rPr lang="en-US" sz="1000" b="0" dirty="0" err="1">
                          <a:solidFill>
                            <a:schemeClr val="tx1"/>
                          </a:solidFill>
                          <a:latin typeface="Calibri" panose="020F0502020204030204" pitchFamily="34" charset="0"/>
                          <a:cs typeface="Calibri" panose="020F0502020204030204" pitchFamily="34" charset="0"/>
                        </a:rPr>
                        <a:t>azzerare</a:t>
                      </a:r>
                      <a:r>
                        <a:rPr lang="en-US" sz="1000" b="0" dirty="0">
                          <a:solidFill>
                            <a:schemeClr val="tx1"/>
                          </a:solidFill>
                          <a:latin typeface="Calibri" panose="020F0502020204030204" pitchFamily="34" charset="0"/>
                          <a:cs typeface="Calibri" panose="020F0502020204030204" pitchFamily="34" charset="0"/>
                        </a:rPr>
                        <a:t> il </a:t>
                      </a:r>
                      <a:r>
                        <a:rPr lang="en-US" sz="1000" b="0" dirty="0" err="1">
                          <a:solidFill>
                            <a:schemeClr val="tx1"/>
                          </a:solidFill>
                          <a:latin typeface="Calibri" panose="020F0502020204030204" pitchFamily="34" charset="0"/>
                          <a:cs typeface="Calibri" panose="020F0502020204030204" pitchFamily="34" charset="0"/>
                        </a:rPr>
                        <a:t>sovraffollamento</a:t>
                      </a:r>
                      <a:r>
                        <a:rPr lang="en-US" sz="1000" b="0" dirty="0">
                          <a:solidFill>
                            <a:schemeClr val="tx1"/>
                          </a:solidFill>
                          <a:latin typeface="Calibri" panose="020F0502020204030204" pitchFamily="34" charset="0"/>
                          <a:cs typeface="Calibri" panose="020F0502020204030204" pitchFamily="34" charset="0"/>
                        </a:rPr>
                        <a:t> </a:t>
                      </a:r>
                      <a:r>
                        <a:rPr lang="en-US" sz="1000" b="0" dirty="0" err="1">
                          <a:solidFill>
                            <a:schemeClr val="tx1"/>
                          </a:solidFill>
                          <a:latin typeface="Calibri" panose="020F0502020204030204" pitchFamily="34" charset="0"/>
                          <a:cs typeface="Calibri" panose="020F0502020204030204" pitchFamily="34" charset="0"/>
                        </a:rPr>
                        <a:t>negli</a:t>
                      </a:r>
                      <a:r>
                        <a:rPr lang="en-US" sz="1000" b="0" dirty="0">
                          <a:solidFill>
                            <a:schemeClr val="tx1"/>
                          </a:solidFill>
                          <a:latin typeface="Calibri" panose="020F0502020204030204" pitchFamily="34" charset="0"/>
                          <a:cs typeface="Calibri" panose="020F0502020204030204" pitchFamily="34" charset="0"/>
                        </a:rPr>
                        <a:t> </a:t>
                      </a:r>
                      <a:r>
                        <a:rPr lang="en-US" sz="1000" b="0" dirty="0" err="1">
                          <a:solidFill>
                            <a:schemeClr val="tx1"/>
                          </a:solidFill>
                          <a:latin typeface="Calibri" panose="020F0502020204030204" pitchFamily="34" charset="0"/>
                          <a:cs typeface="Calibri" panose="020F0502020204030204" pitchFamily="34" charset="0"/>
                        </a:rPr>
                        <a:t>istituti</a:t>
                      </a:r>
                      <a:r>
                        <a:rPr lang="en-US" sz="1000" b="0" dirty="0">
                          <a:solidFill>
                            <a:schemeClr val="tx1"/>
                          </a:solidFill>
                          <a:latin typeface="Calibri" panose="020F0502020204030204" pitchFamily="34" charset="0"/>
                          <a:cs typeface="Calibri" panose="020F0502020204030204" pitchFamily="34" charset="0"/>
                        </a:rPr>
                        <a:t> di </a:t>
                      </a:r>
                      <a:r>
                        <a:rPr lang="en-US" sz="1000" b="0" dirty="0" err="1">
                          <a:solidFill>
                            <a:schemeClr val="tx1"/>
                          </a:solidFill>
                          <a:latin typeface="Calibri" panose="020F0502020204030204" pitchFamily="34" charset="0"/>
                          <a:cs typeface="Calibri" panose="020F0502020204030204" pitchFamily="34" charset="0"/>
                        </a:rPr>
                        <a:t>pena</a:t>
                      </a:r>
                      <a:r>
                        <a:rPr lang="en-US" sz="1000" b="0" dirty="0">
                          <a:solidFill>
                            <a:schemeClr val="tx1"/>
                          </a:solidFill>
                          <a:latin typeface="Calibri" panose="020F0502020204030204" pitchFamily="34" charset="0"/>
                          <a:cs typeface="Calibri" panose="020F0502020204030204" pitchFamily="34" charset="0"/>
                        </a:rPr>
                        <a:t> </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indent="0">
                        <a:buNone/>
                      </a:pPr>
                      <a:endParaRPr lang="en-US" sz="1000" b="0" dirty="0">
                        <a:solidFill>
                          <a:schemeClr val="tx1"/>
                        </a:solidFill>
                        <a:latin typeface="Calibri" panose="020F0502020204030204" pitchFamily="34" charset="0"/>
                        <a:cs typeface="Calibri" panose="020F0502020204030204" pitchFamily="34" charset="0"/>
                      </a:endParaRPr>
                    </a:p>
                  </a:txBody>
                  <a:tcPr marL="12700" marR="12700" marT="1270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indent="0">
                        <a:buNone/>
                      </a:pPr>
                      <a:endParaRPr lang="en-US" sz="1000" b="0" dirty="0">
                        <a:solidFill>
                          <a:schemeClr val="tx1"/>
                        </a:solidFill>
                        <a:latin typeface="Calibri" panose="020F0502020204030204" pitchFamily="34" charset="0"/>
                        <a:cs typeface="Calibri" panose="020F0502020204030204" pitchFamily="34" charset="0"/>
                      </a:endParaRPr>
                    </a:p>
                  </a:txBody>
                  <a:tcPr marL="12700" marR="12700" marT="1270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indent="0">
                        <a:buNone/>
                      </a:pPr>
                      <a:endParaRPr lang="en-US" sz="1000" b="1">
                        <a:solidFill>
                          <a:schemeClr val="tx1"/>
                        </a:solidFill>
                        <a:latin typeface="Calibri" panose="020F0502020204030204" pitchFamily="34" charset="0"/>
                        <a:cs typeface="Calibri" panose="020F0502020204030204" pitchFamily="34" charset="0"/>
                      </a:endParaRP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2"/>
                  </a:ext>
                </a:extLst>
              </a:tr>
              <a:tr h="480695">
                <a:tc>
                  <a:txBody>
                    <a:bodyPr/>
                    <a:lstStyle/>
                    <a:p>
                      <a:pPr algn="ctr">
                        <a:buClrTx/>
                        <a:buSzTx/>
                        <a:buFontTx/>
                        <a:buNone/>
                      </a:pPr>
                      <a:r>
                        <a:rPr lang="en-US" sz="1000" b="1">
                          <a:solidFill>
                            <a:srgbClr val="000000"/>
                          </a:solidFill>
                          <a:latin typeface="Calibri" panose="020F0502020204030204" pitchFamily="34" charset="0"/>
                          <a:cs typeface="Calibri" panose="020F0502020204030204" pitchFamily="34" charset="0"/>
                        </a:rPr>
                        <a:t>16.7</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60960" indent="-9525" algn="just">
                        <a:buClrTx/>
                        <a:buSzTx/>
                        <a:buFontTx/>
                        <a:buNone/>
                      </a:pPr>
                      <a:r>
                        <a:rPr lang="it-IT" sz="1000" dirty="0">
                          <a:solidFill>
                            <a:schemeClr val="tx1"/>
                          </a:solidFill>
                          <a:latin typeface="Calibri" panose="020F0502020204030204" pitchFamily="34" charset="0"/>
                          <a:cs typeface="Calibri" panose="020F0502020204030204" pitchFamily="34" charset="0"/>
                        </a:rPr>
                        <a:t>Entro il 2030 ridurre la durata media dei procedimenti civili ai livelli osservati nella migliore delle Regioni italiane</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25527" y="37676"/>
            <a:ext cx="13420155" cy="658835"/>
          </a:xfrm>
          <a:prstGeom prst="rect">
            <a:avLst/>
          </a:prstGeom>
          <a:noFill/>
        </p:spPr>
        <p:txBody>
          <a:bodyPr wrap="square">
            <a:spAutoFit/>
          </a:bodyPr>
          <a:lstStyle/>
          <a:p>
            <a:pPr algn="ctr">
              <a:lnSpc>
                <a:spcPct val="150000"/>
              </a:lnSpc>
              <a:spcAft>
                <a:spcPts val="600"/>
              </a:spcAft>
            </a:pPr>
            <a:r>
              <a:rPr lang="it-IT" sz="2800" b="1" dirty="0">
                <a:solidFill>
                  <a:srgbClr val="C00000"/>
                </a:solidFill>
                <a:latin typeface="Arial" panose="020B0604020202020204" pitchFamily="34" charset="0"/>
                <a:cs typeface="Arial" panose="020B0604020202020204" pitchFamily="34" charset="0"/>
              </a:rPr>
              <a:t>OBIETTIVI STRATEGICI E OPERATIVI DEL DUP ASSOCIATI  </a:t>
            </a:r>
          </a:p>
        </p:txBody>
      </p:sp>
      <p:graphicFrame>
        <p:nvGraphicFramePr>
          <p:cNvPr id="5" name="Content Placeholder 4"/>
          <p:cNvGraphicFramePr>
            <a:graphicFrameLocks noGrp="1"/>
          </p:cNvGraphicFramePr>
          <p:nvPr>
            <p:ph idx="1"/>
          </p:nvPr>
        </p:nvGraphicFramePr>
        <p:xfrm>
          <a:off x="561975" y="757555"/>
          <a:ext cx="12477115" cy="6030595"/>
        </p:xfrm>
        <a:graphic>
          <a:graphicData uri="http://schemas.openxmlformats.org/drawingml/2006/table">
            <a:tbl>
              <a:tblPr firstRow="1" bandRow="1">
                <a:tableStyleId>{5C22544A-7EE6-4342-B048-85BDC9FD1C3A}</a:tableStyleId>
              </a:tblPr>
              <a:tblGrid>
                <a:gridCol w="467360">
                  <a:extLst>
                    <a:ext uri="{9D8B030D-6E8A-4147-A177-3AD203B41FA5}">
                      <a16:colId xmlns:a16="http://schemas.microsoft.com/office/drawing/2014/main" val="20000"/>
                    </a:ext>
                  </a:extLst>
                </a:gridCol>
                <a:gridCol w="3289935">
                  <a:extLst>
                    <a:ext uri="{9D8B030D-6E8A-4147-A177-3AD203B41FA5}">
                      <a16:colId xmlns:a16="http://schemas.microsoft.com/office/drawing/2014/main" val="20001"/>
                    </a:ext>
                  </a:extLst>
                </a:gridCol>
                <a:gridCol w="2578735">
                  <a:extLst>
                    <a:ext uri="{9D8B030D-6E8A-4147-A177-3AD203B41FA5}">
                      <a16:colId xmlns:a16="http://schemas.microsoft.com/office/drawing/2014/main" val="20002"/>
                    </a:ext>
                  </a:extLst>
                </a:gridCol>
                <a:gridCol w="4134485">
                  <a:extLst>
                    <a:ext uri="{9D8B030D-6E8A-4147-A177-3AD203B41FA5}">
                      <a16:colId xmlns:a16="http://schemas.microsoft.com/office/drawing/2014/main" val="20003"/>
                    </a:ext>
                  </a:extLst>
                </a:gridCol>
                <a:gridCol w="2006600">
                  <a:extLst>
                    <a:ext uri="{9D8B030D-6E8A-4147-A177-3AD203B41FA5}">
                      <a16:colId xmlns:a16="http://schemas.microsoft.com/office/drawing/2014/main" val="20004"/>
                    </a:ext>
                  </a:extLst>
                </a:gridCol>
              </a:tblGrid>
              <a:tr h="353695">
                <a:tc gridSpan="5">
                  <a:txBody>
                    <a:bodyPr/>
                    <a:lstStyle/>
                    <a:p>
                      <a:pPr indent="0" algn="ctr">
                        <a:buNone/>
                      </a:pPr>
                      <a:r>
                        <a:rPr lang="it-IT" sz="1600" dirty="0">
                          <a:solidFill>
                            <a:srgbClr val="FFFFFF"/>
                          </a:solidFill>
                          <a:latin typeface="Calibri" panose="020F0502020204030204" charset="-122"/>
                          <a:sym typeface="+mn-ea"/>
                        </a:rPr>
                        <a:t>Strategia regionale per lo sviluppo sostenibile - </a:t>
                      </a:r>
                      <a:r>
                        <a:rPr sz="1600" dirty="0" err="1">
                          <a:solidFill>
                            <a:srgbClr val="FFFFFF"/>
                          </a:solidFill>
                          <a:latin typeface="Calibri" panose="020F0502020204030204" charset="-122"/>
                          <a:sym typeface="+mn-ea"/>
                        </a:rPr>
                        <a:t>Obiettivi</a:t>
                      </a:r>
                      <a:r>
                        <a:rPr sz="1600" dirty="0">
                          <a:solidFill>
                            <a:srgbClr val="FFFFFF"/>
                          </a:solidFill>
                          <a:latin typeface="Calibri" panose="020F0502020204030204" charset="-122"/>
                          <a:sym typeface="+mn-ea"/>
                        </a:rPr>
                        <a:t> </a:t>
                      </a:r>
                      <a:r>
                        <a:rPr sz="1600" dirty="0" err="1">
                          <a:solidFill>
                            <a:srgbClr val="FFFFFF"/>
                          </a:solidFill>
                          <a:latin typeface="Calibri" panose="020F0502020204030204" charset="-122"/>
                          <a:sym typeface="+mn-ea"/>
                        </a:rPr>
                        <a:t>quantitativi</a:t>
                      </a:r>
                      <a:r>
                        <a:rPr sz="1600" dirty="0">
                          <a:solidFill>
                            <a:srgbClr val="FFFFFF"/>
                          </a:solidFill>
                          <a:latin typeface="Calibri" panose="020F0502020204030204" charset="-122"/>
                          <a:sym typeface="+mn-ea"/>
                        </a:rPr>
                        <a:t> a </a:t>
                      </a:r>
                      <a:r>
                        <a:rPr sz="1600" dirty="0" err="1">
                          <a:solidFill>
                            <a:srgbClr val="FFFFFF"/>
                          </a:solidFill>
                          <a:latin typeface="Calibri" panose="020F0502020204030204" charset="-122"/>
                          <a:sym typeface="+mn-ea"/>
                        </a:rPr>
                        <a:t>prevalente</a:t>
                      </a:r>
                      <a:r>
                        <a:rPr sz="1600" dirty="0">
                          <a:solidFill>
                            <a:srgbClr val="FFFFFF"/>
                          </a:solidFill>
                          <a:latin typeface="Calibri" panose="020F0502020204030204" charset="-122"/>
                          <a:sym typeface="+mn-ea"/>
                        </a:rPr>
                        <a:t> </a:t>
                      </a:r>
                      <a:r>
                        <a:rPr sz="1600" dirty="0" err="1">
                          <a:solidFill>
                            <a:srgbClr val="FFFFFF"/>
                          </a:solidFill>
                          <a:latin typeface="Calibri" panose="020F0502020204030204" charset="-122"/>
                          <a:sym typeface="+mn-ea"/>
                        </a:rPr>
                        <a:t>dimensione</a:t>
                      </a:r>
                      <a:r>
                        <a:rPr sz="1600" dirty="0">
                          <a:solidFill>
                            <a:srgbClr val="FFFFFF"/>
                          </a:solidFill>
                          <a:latin typeface="Calibri" panose="020F0502020204030204" charset="-122"/>
                          <a:sym typeface="+mn-ea"/>
                        </a:rPr>
                        <a:t> </a:t>
                      </a:r>
                      <a:r>
                        <a:rPr lang="it-IT" sz="1600" dirty="0">
                          <a:solidFill>
                            <a:srgbClr val="FFFFFF"/>
                          </a:solidFill>
                          <a:latin typeface="Calibri" panose="020F0502020204030204" charset="-122"/>
                          <a:sym typeface="+mn-ea"/>
                        </a:rPr>
                        <a:t>sociale</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2F75B5"/>
                    </a:solidFill>
                  </a:tcPr>
                </a:tc>
                <a:tc hMerge="1">
                  <a:txBody>
                    <a:bodyPr/>
                    <a:lstStyle/>
                    <a:p>
                      <a:endParaRPr lang="it-IT"/>
                    </a:p>
                  </a:txBody>
                  <a:tcPr>
                    <a:lnT w="12700">
                      <a:solidFill>
                        <a:schemeClr val="tx1"/>
                      </a:solidFill>
                      <a:prstDash val="solid"/>
                    </a:lnT>
                    <a:lnB w="12700">
                      <a:solidFill>
                        <a:schemeClr val="tx1"/>
                      </a:solidFill>
                      <a:prstDash val="solid"/>
                    </a:lnB>
                  </a:tcPr>
                </a:tc>
                <a:tc hMerge="1">
                  <a:txBody>
                    <a:bodyPr/>
                    <a:lstStyle/>
                    <a:p>
                      <a:endParaRPr lang="it-IT"/>
                    </a:p>
                  </a:txBody>
                  <a:tcPr>
                    <a:lnT w="12700">
                      <a:solidFill>
                        <a:schemeClr val="tx1"/>
                      </a:solidFill>
                      <a:prstDash val="solid"/>
                    </a:lnT>
                    <a:lnB w="12700">
                      <a:solidFill>
                        <a:schemeClr val="tx1"/>
                      </a:solidFill>
                      <a:prstDash val="solid"/>
                    </a:lnB>
                  </a:tcPr>
                </a:tc>
                <a:tc hMerge="1">
                  <a:txBody>
                    <a:bodyPr/>
                    <a:lstStyle/>
                    <a:p>
                      <a:endParaRPr lang="it-IT"/>
                    </a:p>
                  </a:txBody>
                  <a:tcPr>
                    <a:lnT w="12700">
                      <a:solidFill>
                        <a:schemeClr val="tx1"/>
                      </a:solidFill>
                      <a:prstDash val="solid"/>
                    </a:lnT>
                    <a:lnB w="12700">
                      <a:solidFill>
                        <a:schemeClr val="tx1"/>
                      </a:solidFill>
                      <a:prstDash val="solid"/>
                    </a:lnB>
                  </a:tcPr>
                </a:tc>
                <a:tc hMerge="1">
                  <a:txBody>
                    <a:bodyPr/>
                    <a:lstStyle/>
                    <a:p>
                      <a:endParaRPr lang="it-IT"/>
                    </a:p>
                  </a:txBody>
                  <a:tcPr>
                    <a:lnR w="12700" cap="flat" cmpd="sng">
                      <a:solidFill>
                        <a:srgbClr val="000000"/>
                      </a:solidFill>
                      <a:prstDash val="solid"/>
                      <a:headEnd type="none" w="med" len="med"/>
                      <a:tailEnd type="none" w="med" len="med"/>
                    </a:lnR>
                    <a:lnT w="12700">
                      <a:solidFill>
                        <a:schemeClr val="tx1"/>
                      </a:solidFill>
                      <a:prstDash val="solid"/>
                    </a:lnT>
                    <a:lnB w="12700">
                      <a:solidFill>
                        <a:schemeClr val="tx1"/>
                      </a:solidFill>
                      <a:prstDash val="solid"/>
                    </a:lnB>
                    <a:solidFill>
                      <a:srgbClr val="2F75B5"/>
                    </a:solidFill>
                  </a:tcPr>
                </a:tc>
                <a:extLst>
                  <a:ext uri="{0D108BD9-81ED-4DB2-BD59-A6C34878D82A}">
                    <a16:rowId xmlns:a16="http://schemas.microsoft.com/office/drawing/2014/main" val="10000"/>
                  </a:ext>
                </a:extLst>
              </a:tr>
              <a:tr h="287655">
                <a:tc>
                  <a:txBody>
                    <a:bodyPr/>
                    <a:lstStyle/>
                    <a:p>
                      <a:pPr indent="0" algn="ctr">
                        <a:buNone/>
                      </a:pPr>
                      <a:r>
                        <a:rPr lang="en-US" sz="1100" b="1" dirty="0">
                          <a:solidFill>
                            <a:srgbClr val="FFFFFF"/>
                          </a:solidFill>
                          <a:latin typeface="Calibri" panose="020F0502020204030204" pitchFamily="34" charset="0"/>
                          <a:cs typeface="Calibri" panose="020F0502020204030204" pitchFamily="34" charset="0"/>
                        </a:rPr>
                        <a:t>Target  </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2F75B5"/>
                    </a:solidFill>
                  </a:tcPr>
                </a:tc>
                <a:tc>
                  <a:txBody>
                    <a:bodyPr/>
                    <a:lstStyle/>
                    <a:p>
                      <a:pPr indent="0" algn="ctr">
                        <a:buNone/>
                      </a:pPr>
                      <a:r>
                        <a:rPr lang="en-US" sz="1100" b="1" dirty="0" err="1">
                          <a:solidFill>
                            <a:srgbClr val="FFFFFF"/>
                          </a:solidFill>
                          <a:latin typeface="Calibri" panose="020F0502020204030204" pitchFamily="34" charset="0"/>
                          <a:cs typeface="Calibri" panose="020F0502020204030204" pitchFamily="34" charset="0"/>
                        </a:rPr>
                        <a:t>Obiettivi</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quantitativi</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della</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Strategia</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regionale</a:t>
                      </a:r>
                      <a:endParaRPr lang="en-US" sz="1100" b="1" dirty="0">
                        <a:solidFill>
                          <a:srgbClr val="FFFFFF"/>
                        </a:solidFill>
                        <a:latin typeface="Calibri" panose="020F0502020204030204" pitchFamily="34" charset="0"/>
                        <a:cs typeface="Calibri" panose="020F0502020204030204" pitchFamily="34" charset="0"/>
                      </a:endParaRP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2F75B5"/>
                    </a:solidFill>
                  </a:tcPr>
                </a:tc>
                <a:tc>
                  <a:txBody>
                    <a:bodyPr/>
                    <a:lstStyle/>
                    <a:p>
                      <a:pPr indent="0" algn="ctr">
                        <a:buNone/>
                      </a:pPr>
                      <a:r>
                        <a:rPr lang="en-US" sz="1100" b="1" dirty="0" err="1">
                          <a:solidFill>
                            <a:srgbClr val="FFFFFF"/>
                          </a:solidFill>
                          <a:latin typeface="Calibri" panose="020F0502020204030204" pitchFamily="34" charset="0"/>
                          <a:cs typeface="Calibri" panose="020F0502020204030204" pitchFamily="34" charset="0"/>
                        </a:rPr>
                        <a:t>Obiettivi</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strategici</a:t>
                      </a:r>
                      <a:r>
                        <a:rPr lang="en-US" sz="1100" b="1" dirty="0">
                          <a:solidFill>
                            <a:srgbClr val="FFFFFF"/>
                          </a:solidFill>
                          <a:latin typeface="Calibri" panose="020F0502020204030204" pitchFamily="34" charset="0"/>
                          <a:cs typeface="Calibri" panose="020F0502020204030204" pitchFamily="34" charset="0"/>
                        </a:rPr>
                        <a:t> DUP </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2F75B5"/>
                    </a:solidFill>
                  </a:tcPr>
                </a:tc>
                <a:tc>
                  <a:txBody>
                    <a:bodyPr/>
                    <a:lstStyle/>
                    <a:p>
                      <a:pPr indent="0" algn="ctr">
                        <a:buNone/>
                      </a:pPr>
                      <a:r>
                        <a:rPr lang="en-US" sz="1100" b="1" dirty="0" err="1">
                          <a:solidFill>
                            <a:srgbClr val="FFFFFF"/>
                          </a:solidFill>
                          <a:latin typeface="Calibri" panose="020F0502020204030204" pitchFamily="34" charset="0"/>
                          <a:cs typeface="Calibri" panose="020F0502020204030204" pitchFamily="34" charset="0"/>
                        </a:rPr>
                        <a:t>Obiettivi</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operativi</a:t>
                      </a:r>
                      <a:r>
                        <a:rPr lang="en-US" sz="1100" b="1" dirty="0">
                          <a:solidFill>
                            <a:srgbClr val="FFFFFF"/>
                          </a:solidFill>
                          <a:latin typeface="Calibri" panose="020F0502020204030204" pitchFamily="34" charset="0"/>
                          <a:cs typeface="Calibri" panose="020F0502020204030204" pitchFamily="34" charset="0"/>
                        </a:rPr>
                        <a:t> DUP </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2F75B5"/>
                    </a:solidFill>
                  </a:tcPr>
                </a:tc>
                <a:tc>
                  <a:txBody>
                    <a:bodyPr/>
                    <a:lstStyle/>
                    <a:p>
                      <a:pPr indent="0" algn="ctr">
                        <a:buNone/>
                      </a:pPr>
                      <a:r>
                        <a:rPr lang="en-US" sz="1100" b="1" dirty="0" err="1">
                          <a:solidFill>
                            <a:schemeClr val="bg1"/>
                          </a:solidFill>
                          <a:latin typeface="Calibri" panose="020F0502020204030204" pitchFamily="34" charset="0"/>
                          <a:cs typeface="Calibri" panose="020F0502020204030204" pitchFamily="34" charset="0"/>
                        </a:rPr>
                        <a:t>Indicatori</a:t>
                      </a:r>
                      <a:r>
                        <a:rPr lang="en-US" sz="1100" b="1" dirty="0">
                          <a:solidFill>
                            <a:schemeClr val="bg1"/>
                          </a:solidFill>
                          <a:latin typeface="Calibri" panose="020F0502020204030204" pitchFamily="34" charset="0"/>
                          <a:cs typeface="Calibri" panose="020F0502020204030204" pitchFamily="34" charset="0"/>
                        </a:rPr>
                        <a:t> </a:t>
                      </a:r>
                      <a:r>
                        <a:rPr lang="en-US" sz="1100" b="1" dirty="0" err="1">
                          <a:solidFill>
                            <a:schemeClr val="bg1"/>
                          </a:solidFill>
                          <a:latin typeface="Calibri" panose="020F0502020204030204" pitchFamily="34" charset="0"/>
                          <a:cs typeface="Calibri" panose="020F0502020204030204" pitchFamily="34" charset="0"/>
                        </a:rPr>
                        <a:t>Obiettivi</a:t>
                      </a:r>
                      <a:r>
                        <a:rPr lang="en-US" sz="1100" b="1" dirty="0">
                          <a:solidFill>
                            <a:schemeClr val="bg1"/>
                          </a:solidFill>
                          <a:latin typeface="Calibri" panose="020F0502020204030204" pitchFamily="34" charset="0"/>
                          <a:cs typeface="Calibri" panose="020F0502020204030204" pitchFamily="34" charset="0"/>
                        </a:rPr>
                        <a:t> </a:t>
                      </a:r>
                      <a:r>
                        <a:rPr lang="en-US" sz="1100" b="1" dirty="0" err="1">
                          <a:solidFill>
                            <a:schemeClr val="bg1"/>
                          </a:solidFill>
                          <a:latin typeface="Calibri" panose="020F0502020204030204" pitchFamily="34" charset="0"/>
                          <a:cs typeface="Calibri" panose="020F0502020204030204" pitchFamily="34" charset="0"/>
                        </a:rPr>
                        <a:t>operativi</a:t>
                      </a:r>
                      <a:r>
                        <a:rPr lang="en-US" sz="1100" b="1" dirty="0">
                          <a:solidFill>
                            <a:schemeClr val="bg1"/>
                          </a:solidFill>
                          <a:latin typeface="Calibri" panose="020F0502020204030204" pitchFamily="34" charset="0"/>
                          <a:cs typeface="Calibri" panose="020F0502020204030204" pitchFamily="34" charset="0"/>
                        </a:rPr>
                        <a:t> DUP</a:t>
                      </a:r>
                    </a:p>
                  </a:txBody>
                  <a:tcPr marL="12700" marR="12700" marT="12700" anchor="ctr">
                    <a:lnL w="12700" cap="flat" cmpd="sng" algn="ctr">
                      <a:solidFill>
                        <a:schemeClr val="tx1"/>
                      </a:solidFill>
                      <a:prstDash val="solid"/>
                      <a:round/>
                      <a:headEnd type="none" w="med" len="med"/>
                      <a:tailEnd type="none" w="med" len="med"/>
                    </a:lnL>
                    <a:lnR w="12700" cap="flat" cmpd="sng">
                      <a:solidFill>
                        <a:srgbClr val="000000"/>
                      </a:solidFill>
                      <a:prstDash val="solid"/>
                      <a:headEnd type="none" w="med" len="med"/>
                      <a:tailEnd type="none" w="med" len="med"/>
                    </a:lnR>
                    <a:lnT w="12700">
                      <a:solidFill>
                        <a:schemeClr val="tx1"/>
                      </a:solidFill>
                      <a:prstDash val="solid"/>
                    </a:lnT>
                    <a:lnB w="12700">
                      <a:solidFill>
                        <a:schemeClr val="tx1"/>
                      </a:solidFill>
                      <a:prstDash val="solid"/>
                    </a:lnB>
                    <a:lnTlToBr>
                      <a:noFill/>
                    </a:lnTlToBr>
                    <a:lnBlToTr>
                      <a:noFill/>
                    </a:lnBlToTr>
                    <a:solidFill>
                      <a:srgbClr val="2F75B5"/>
                    </a:solidFill>
                  </a:tcPr>
                </a:tc>
                <a:extLst>
                  <a:ext uri="{0D108BD9-81ED-4DB2-BD59-A6C34878D82A}">
                    <a16:rowId xmlns:a16="http://schemas.microsoft.com/office/drawing/2014/main" val="10001"/>
                  </a:ext>
                </a:extLst>
              </a:tr>
              <a:tr h="820420">
                <a:tc>
                  <a:txBody>
                    <a:bodyPr/>
                    <a:lstStyle/>
                    <a:p>
                      <a:pPr indent="0" algn="ctr">
                        <a:buNone/>
                      </a:pPr>
                      <a:r>
                        <a:rPr lang="en-US" sz="1000" b="1">
                          <a:solidFill>
                            <a:srgbClr val="000000"/>
                          </a:solidFill>
                          <a:latin typeface="Calibri" panose="020F0502020204030204" pitchFamily="34" charset="0"/>
                          <a:cs typeface="Calibri" panose="020F0502020204030204" pitchFamily="34" charset="0"/>
                        </a:rPr>
                        <a:t>1.2</a:t>
                      </a: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60960" marR="0" lvl="0" indent="-9525" algn="just" defTabSz="1008380" rtl="0" eaLnBrk="1" fontAlgn="auto" latinLnBrk="0" hangingPunct="1">
                        <a:lnSpc>
                          <a:spcPct val="100000"/>
                        </a:lnSpc>
                        <a:spcBef>
                          <a:spcPts val="0"/>
                        </a:spcBef>
                        <a:spcAft>
                          <a:spcPts val="0"/>
                        </a:spcAft>
                        <a:buClrTx/>
                        <a:buSzTx/>
                        <a:buFontTx/>
                        <a:buNone/>
                        <a:defRPr/>
                      </a:pPr>
                      <a:r>
                        <a:rPr lang="en-US" sz="1000" b="0" dirty="0" err="1">
                          <a:solidFill>
                            <a:schemeClr val="tx1"/>
                          </a:solidFill>
                          <a:latin typeface="Calibri" panose="020F0502020204030204" pitchFamily="34" charset="0"/>
                          <a:cs typeface="Calibri" panose="020F0502020204030204" pitchFamily="34" charset="0"/>
                        </a:rPr>
                        <a:t>Entro</a:t>
                      </a:r>
                      <a:r>
                        <a:rPr lang="en-US" sz="1000" b="0" dirty="0">
                          <a:solidFill>
                            <a:schemeClr val="tx1"/>
                          </a:solidFill>
                          <a:latin typeface="Calibri" panose="020F0502020204030204" pitchFamily="34" charset="0"/>
                          <a:cs typeface="Calibri" panose="020F0502020204030204" pitchFamily="34" charset="0"/>
                        </a:rPr>
                        <a:t> il 2030 </a:t>
                      </a:r>
                      <a:r>
                        <a:rPr lang="en-US" sz="1000" b="0" dirty="0" err="1">
                          <a:solidFill>
                            <a:schemeClr val="tx1"/>
                          </a:solidFill>
                          <a:latin typeface="Calibri" panose="020F0502020204030204" pitchFamily="34" charset="0"/>
                          <a:cs typeface="Calibri" panose="020F0502020204030204" pitchFamily="34" charset="0"/>
                        </a:rPr>
                        <a:t>ridurre</a:t>
                      </a:r>
                      <a:r>
                        <a:rPr lang="en-US" sz="1000" b="0" dirty="0">
                          <a:solidFill>
                            <a:schemeClr val="tx1"/>
                          </a:solidFill>
                          <a:latin typeface="Calibri" panose="020F0502020204030204" pitchFamily="34" charset="0"/>
                          <a:cs typeface="Calibri" panose="020F0502020204030204" pitchFamily="34" charset="0"/>
                        </a:rPr>
                        <a:t> del 20% il </a:t>
                      </a:r>
                      <a:r>
                        <a:rPr lang="en-US" sz="1000" b="0" dirty="0" err="1">
                          <a:solidFill>
                            <a:schemeClr val="tx1"/>
                          </a:solidFill>
                          <a:latin typeface="Calibri" panose="020F0502020204030204" pitchFamily="34" charset="0"/>
                          <a:cs typeface="Calibri" panose="020F0502020204030204" pitchFamily="34" charset="0"/>
                        </a:rPr>
                        <a:t>numero</a:t>
                      </a:r>
                      <a:r>
                        <a:rPr lang="en-US" sz="1000" b="0" dirty="0">
                          <a:solidFill>
                            <a:schemeClr val="tx1"/>
                          </a:solidFill>
                          <a:latin typeface="Calibri" panose="020F0502020204030204" pitchFamily="34" charset="0"/>
                          <a:cs typeface="Calibri" panose="020F0502020204030204" pitchFamily="34" charset="0"/>
                        </a:rPr>
                        <a:t> di </a:t>
                      </a:r>
                      <a:r>
                        <a:rPr lang="en-US" sz="1000" b="0" dirty="0" err="1">
                          <a:solidFill>
                            <a:schemeClr val="tx1"/>
                          </a:solidFill>
                          <a:latin typeface="Calibri" panose="020F0502020204030204" pitchFamily="34" charset="0"/>
                          <a:cs typeface="Calibri" panose="020F0502020204030204" pitchFamily="34" charset="0"/>
                        </a:rPr>
                        <a:t>persone</a:t>
                      </a:r>
                      <a:r>
                        <a:rPr lang="en-US" sz="1000" b="0" dirty="0">
                          <a:solidFill>
                            <a:schemeClr val="tx1"/>
                          </a:solidFill>
                          <a:latin typeface="Calibri" panose="020F0502020204030204" pitchFamily="34" charset="0"/>
                          <a:cs typeface="Calibri" panose="020F0502020204030204" pitchFamily="34" charset="0"/>
                        </a:rPr>
                        <a:t> a </a:t>
                      </a:r>
                      <a:r>
                        <a:rPr lang="en-US" sz="1000" b="0" dirty="0" err="1">
                          <a:solidFill>
                            <a:schemeClr val="tx1"/>
                          </a:solidFill>
                          <a:latin typeface="Calibri" panose="020F0502020204030204" pitchFamily="34" charset="0"/>
                          <a:cs typeface="Calibri" panose="020F0502020204030204" pitchFamily="34" charset="0"/>
                        </a:rPr>
                        <a:t>rischio</a:t>
                      </a:r>
                      <a:r>
                        <a:rPr lang="en-US" sz="1000" b="0" dirty="0">
                          <a:solidFill>
                            <a:schemeClr val="tx1"/>
                          </a:solidFill>
                          <a:latin typeface="Calibri" panose="020F0502020204030204" pitchFamily="34" charset="0"/>
                          <a:cs typeface="Calibri" panose="020F0502020204030204" pitchFamily="34" charset="0"/>
                        </a:rPr>
                        <a:t> di </a:t>
                      </a:r>
                      <a:r>
                        <a:rPr lang="en-US" sz="1000" b="0" dirty="0" err="1">
                          <a:solidFill>
                            <a:schemeClr val="tx1"/>
                          </a:solidFill>
                          <a:latin typeface="Calibri" panose="020F0502020204030204" pitchFamily="34" charset="0"/>
                          <a:cs typeface="Calibri" panose="020F0502020204030204" pitchFamily="34" charset="0"/>
                        </a:rPr>
                        <a:t>povertà</a:t>
                      </a:r>
                      <a:r>
                        <a:rPr lang="en-US" sz="1000" b="0" dirty="0">
                          <a:solidFill>
                            <a:schemeClr val="tx1"/>
                          </a:solidFill>
                          <a:latin typeface="Calibri" panose="020F0502020204030204" pitchFamily="34" charset="0"/>
                          <a:cs typeface="Calibri" panose="020F0502020204030204" pitchFamily="34" charset="0"/>
                        </a:rPr>
                        <a:t> o </a:t>
                      </a:r>
                      <a:r>
                        <a:rPr lang="en-US" sz="1000" b="0" dirty="0" err="1">
                          <a:solidFill>
                            <a:schemeClr val="tx1"/>
                          </a:solidFill>
                          <a:latin typeface="Calibri" panose="020F0502020204030204" pitchFamily="34" charset="0"/>
                          <a:cs typeface="Calibri" panose="020F0502020204030204" pitchFamily="34" charset="0"/>
                        </a:rPr>
                        <a:t>esclusione</a:t>
                      </a:r>
                      <a:r>
                        <a:rPr lang="en-US" sz="1000" b="0" dirty="0">
                          <a:solidFill>
                            <a:schemeClr val="tx1"/>
                          </a:solidFill>
                          <a:latin typeface="Calibri" panose="020F0502020204030204" pitchFamily="34" charset="0"/>
                          <a:cs typeface="Calibri" panose="020F0502020204030204" pitchFamily="34" charset="0"/>
                        </a:rPr>
                        <a:t> </a:t>
                      </a:r>
                      <a:r>
                        <a:rPr lang="en-US" sz="1000" b="0" dirty="0" err="1">
                          <a:solidFill>
                            <a:schemeClr val="tx1"/>
                          </a:solidFill>
                          <a:latin typeface="Calibri" panose="020F0502020204030204" pitchFamily="34" charset="0"/>
                          <a:cs typeface="Calibri" panose="020F0502020204030204" pitchFamily="34" charset="0"/>
                        </a:rPr>
                        <a:t>sociale</a:t>
                      </a:r>
                      <a:r>
                        <a:rPr lang="en-US" sz="1000" b="0" dirty="0">
                          <a:solidFill>
                            <a:schemeClr val="tx1"/>
                          </a:solidFill>
                          <a:latin typeface="Calibri" panose="020F0502020204030204" pitchFamily="34" charset="0"/>
                          <a:cs typeface="Calibri" panose="020F0502020204030204" pitchFamily="34" charset="0"/>
                        </a:rPr>
                        <a:t> rispetto al 2019 </a:t>
                      </a: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60960" indent="-9525" algn="just">
                        <a:spcBef>
                          <a:spcPts val="0"/>
                        </a:spcBef>
                        <a:spcAft>
                          <a:spcPts val="0"/>
                        </a:spcAft>
                        <a:buClrTx/>
                        <a:buSzTx/>
                        <a:buFontTx/>
                        <a:defRPr/>
                      </a:pPr>
                      <a:r>
                        <a:rPr lang="en-US" sz="1000" b="0" dirty="0" err="1">
                          <a:solidFill>
                            <a:srgbClr val="000000"/>
                          </a:solidFill>
                          <a:latin typeface="Calibri" panose="020F0502020204030204" pitchFamily="34" charset="0"/>
                          <a:cs typeface="Calibri" panose="020F0502020204030204" pitchFamily="34" charset="0"/>
                        </a:rPr>
                        <a:t>WELFARE / SOCIALE / SCUOLA</a:t>
                      </a:r>
                    </a:p>
                  </a:txBody>
                  <a:tcPr marL="12700" marR="12700" marT="12700">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60960" indent="-9525" algn="just">
                        <a:spcBef>
                          <a:spcPts val="0"/>
                        </a:spcBef>
                        <a:spcAft>
                          <a:spcPts val="0"/>
                        </a:spcAft>
                        <a:buClrTx/>
                        <a:buSzTx/>
                        <a:buFontTx/>
                        <a:defRPr/>
                      </a:pPr>
                      <a:r>
                        <a:rPr lang="en-US" sz="1000" b="0" dirty="0" err="1">
                          <a:solidFill>
                            <a:srgbClr val="000000"/>
                          </a:solidFill>
                          <a:latin typeface="Calibri" panose="020F0502020204030204" pitchFamily="34" charset="0"/>
                          <a:cs typeface="Calibri" panose="020F0502020204030204" pitchFamily="34" charset="0"/>
                        </a:rPr>
                        <a:t>UE049 - Rafforzare le azioni per il contrasto all’esclusione delle persone in condizione di povertà estrema o a rischio di marginalità</a:t>
                      </a: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r>
                        <a:rPr lang="en-US" sz="1000" b="0" dirty="0" err="1">
                          <a:solidFill>
                            <a:srgbClr val="000000"/>
                          </a:solidFill>
                          <a:latin typeface="Calibri" panose="020F0502020204030204" pitchFamily="34" charset="0"/>
                          <a:cs typeface="Calibri" panose="020F0502020204030204" pitchFamily="34" charset="0"/>
                        </a:rPr>
                        <a:t>L'Unione dei comuni della Bassa Romagna non gestisce indicatori e relativi target a livello di DUP ma a livello di Piano performance inserito nel PIAO sezione 2.</a:t>
                      </a: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2"/>
                  </a:ext>
                </a:extLst>
              </a:tr>
              <a:tr h="363220">
                <a:tc>
                  <a:txBody>
                    <a:bodyPr/>
                    <a:lstStyle/>
                    <a:p>
                      <a:pPr indent="0" algn="ctr">
                        <a:buNone/>
                      </a:pPr>
                      <a:r>
                        <a:rPr lang="en-US" sz="1000" b="1">
                          <a:solidFill>
                            <a:srgbClr val="000000"/>
                          </a:solidFill>
                          <a:latin typeface="Calibri" panose="020F0502020204030204" pitchFamily="34" charset="0"/>
                          <a:cs typeface="Calibri" panose="020F0502020204030204" pitchFamily="34" charset="0"/>
                        </a:rPr>
                        <a:t>3.4</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60960" marR="0" lvl="0" indent="-9525" algn="just" defTabSz="1008380" rtl="0" eaLnBrk="1" fontAlgn="auto" latinLnBrk="0" hangingPunct="1">
                        <a:lnSpc>
                          <a:spcPct val="100000"/>
                        </a:lnSpc>
                        <a:spcBef>
                          <a:spcPts val="0"/>
                        </a:spcBef>
                        <a:spcAft>
                          <a:spcPts val="0"/>
                        </a:spcAft>
                        <a:buClrTx/>
                        <a:buSzTx/>
                        <a:buFontTx/>
                        <a:buNone/>
                        <a:defRPr/>
                      </a:pPr>
                      <a:r>
                        <a:rPr lang="it-IT" sz="1000" dirty="0">
                          <a:solidFill>
                            <a:schemeClr val="tx1"/>
                          </a:solidFill>
                          <a:latin typeface="Calibri" panose="020F0502020204030204" pitchFamily="34" charset="0"/>
                          <a:cs typeface="Calibri" panose="020F0502020204030204" pitchFamily="34" charset="0"/>
                        </a:rPr>
                        <a:t>Entro il 2025 ridurre del 25% la probabilità di morire per le malattie croniche non trasmissibili rispetto al 2013</a:t>
                      </a:r>
                      <a:endParaRPr lang="it-IT" sz="1000" b="0" dirty="0">
                        <a:solidFill>
                          <a:schemeClr val="tx1"/>
                        </a:solidFill>
                        <a:latin typeface="Calibri" panose="020F0502020204030204" pitchFamily="34" charset="0"/>
                        <a:cs typeface="Calibri" panose="020F0502020204030204" pitchFamily="34" charset="0"/>
                      </a:endParaRP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3"/>
                  </a:ext>
                </a:extLst>
              </a:tr>
              <a:tr h="820420">
                <a:tc>
                  <a:txBody>
                    <a:bodyPr/>
                    <a:lstStyle/>
                    <a:p>
                      <a:pPr indent="0" algn="ctr">
                        <a:buNone/>
                      </a:pPr>
                      <a:r>
                        <a:rPr lang="en-US" sz="1000" b="1">
                          <a:solidFill>
                            <a:srgbClr val="000000"/>
                          </a:solidFill>
                          <a:latin typeface="Calibri" panose="020F0502020204030204" pitchFamily="34" charset="0"/>
                          <a:cs typeface="Calibri" panose="020F0502020204030204" pitchFamily="34" charset="0"/>
                        </a:rPr>
                        <a:t>3.6</a:t>
                      </a: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60960" indent="-9525" algn="just">
                        <a:buClrTx/>
                        <a:buSzTx/>
                        <a:buFontTx/>
                        <a:buNone/>
                      </a:pPr>
                      <a:r>
                        <a:rPr lang="en-US" sz="1000" b="0" dirty="0" err="1">
                          <a:solidFill>
                            <a:schemeClr val="tx1"/>
                          </a:solidFill>
                          <a:latin typeface="Calibri" panose="020F0502020204030204" pitchFamily="34" charset="0"/>
                          <a:cs typeface="Calibri" panose="020F0502020204030204" pitchFamily="34" charset="0"/>
                        </a:rPr>
                        <a:t>Entro</a:t>
                      </a:r>
                      <a:r>
                        <a:rPr lang="en-US" sz="1000" b="0" dirty="0">
                          <a:solidFill>
                            <a:schemeClr val="tx1"/>
                          </a:solidFill>
                          <a:latin typeface="Calibri" panose="020F0502020204030204" pitchFamily="34" charset="0"/>
                          <a:cs typeface="Calibri" panose="020F0502020204030204" pitchFamily="34" charset="0"/>
                        </a:rPr>
                        <a:t> il 2030 </a:t>
                      </a:r>
                      <a:r>
                        <a:rPr lang="en-US" sz="1000" b="0" dirty="0" err="1">
                          <a:solidFill>
                            <a:schemeClr val="tx1"/>
                          </a:solidFill>
                          <a:latin typeface="Calibri" panose="020F0502020204030204" pitchFamily="34" charset="0"/>
                          <a:cs typeface="Calibri" panose="020F0502020204030204" pitchFamily="34" charset="0"/>
                        </a:rPr>
                        <a:t>dimezzare</a:t>
                      </a:r>
                      <a:r>
                        <a:rPr lang="en-US" sz="1000" b="0" dirty="0">
                          <a:solidFill>
                            <a:schemeClr val="tx1"/>
                          </a:solidFill>
                          <a:latin typeface="Calibri" panose="020F0502020204030204" pitchFamily="34" charset="0"/>
                          <a:cs typeface="Calibri" panose="020F0502020204030204" pitchFamily="34" charset="0"/>
                        </a:rPr>
                        <a:t> </a:t>
                      </a:r>
                      <a:r>
                        <a:rPr lang="en-US" sz="1000" b="0" dirty="0" err="1">
                          <a:solidFill>
                            <a:schemeClr val="tx1"/>
                          </a:solidFill>
                          <a:latin typeface="Calibri" panose="020F0502020204030204" pitchFamily="34" charset="0"/>
                          <a:cs typeface="Calibri" panose="020F0502020204030204" pitchFamily="34" charset="0"/>
                        </a:rPr>
                        <a:t>i</a:t>
                      </a:r>
                      <a:r>
                        <a:rPr lang="en-US" sz="1000" b="0" dirty="0">
                          <a:solidFill>
                            <a:schemeClr val="tx1"/>
                          </a:solidFill>
                          <a:latin typeface="Calibri" panose="020F0502020204030204" pitchFamily="34" charset="0"/>
                          <a:cs typeface="Calibri" panose="020F0502020204030204" pitchFamily="34" charset="0"/>
                        </a:rPr>
                        <a:t> </a:t>
                      </a:r>
                      <a:r>
                        <a:rPr lang="en-US" sz="1000" b="0" dirty="0" err="1">
                          <a:solidFill>
                            <a:schemeClr val="tx1"/>
                          </a:solidFill>
                          <a:latin typeface="Calibri" panose="020F0502020204030204" pitchFamily="34" charset="0"/>
                          <a:cs typeface="Calibri" panose="020F0502020204030204" pitchFamily="34" charset="0"/>
                        </a:rPr>
                        <a:t>feriti</a:t>
                      </a:r>
                      <a:r>
                        <a:rPr lang="en-US" sz="1000" b="0" dirty="0">
                          <a:solidFill>
                            <a:schemeClr val="tx1"/>
                          </a:solidFill>
                          <a:latin typeface="Calibri" panose="020F0502020204030204" pitchFamily="34" charset="0"/>
                          <a:cs typeface="Calibri" panose="020F0502020204030204" pitchFamily="34" charset="0"/>
                        </a:rPr>
                        <a:t> per </a:t>
                      </a:r>
                      <a:r>
                        <a:rPr lang="en-US" sz="1000" b="0" dirty="0" err="1">
                          <a:solidFill>
                            <a:schemeClr val="tx1"/>
                          </a:solidFill>
                          <a:latin typeface="Calibri" panose="020F0502020204030204" pitchFamily="34" charset="0"/>
                          <a:cs typeface="Calibri" panose="020F0502020204030204" pitchFamily="34" charset="0"/>
                        </a:rPr>
                        <a:t>incidenti</a:t>
                      </a:r>
                      <a:r>
                        <a:rPr lang="en-US" sz="1000" b="0" dirty="0">
                          <a:solidFill>
                            <a:schemeClr val="tx1"/>
                          </a:solidFill>
                          <a:latin typeface="Calibri" panose="020F0502020204030204" pitchFamily="34" charset="0"/>
                          <a:cs typeface="Calibri" panose="020F0502020204030204" pitchFamily="34" charset="0"/>
                        </a:rPr>
                        <a:t> </a:t>
                      </a:r>
                      <a:r>
                        <a:rPr lang="en-US" sz="1000" b="0" dirty="0" err="1">
                          <a:solidFill>
                            <a:schemeClr val="tx1"/>
                          </a:solidFill>
                          <a:latin typeface="Calibri" panose="020F0502020204030204" pitchFamily="34" charset="0"/>
                          <a:cs typeface="Calibri" panose="020F0502020204030204" pitchFamily="34" charset="0"/>
                        </a:rPr>
                        <a:t>stradali</a:t>
                      </a:r>
                      <a:r>
                        <a:rPr lang="en-US" sz="1000" b="0" dirty="0">
                          <a:solidFill>
                            <a:schemeClr val="tx1"/>
                          </a:solidFill>
                          <a:latin typeface="Calibri" panose="020F0502020204030204" pitchFamily="34" charset="0"/>
                          <a:cs typeface="Calibri" panose="020F0502020204030204" pitchFamily="34" charset="0"/>
                        </a:rPr>
                        <a:t> rispetto al 2019</a:t>
                      </a: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r>
                        <a:rPr lang="en-US" sz="1000" b="0" dirty="0" err="1">
                          <a:solidFill>
                            <a:srgbClr val="000000"/>
                          </a:solidFill>
                          <a:latin typeface="Calibri" panose="020F0502020204030204" pitchFamily="34" charset="0"/>
                          <a:cs typeface="Calibri" panose="020F0502020204030204" pitchFamily="34" charset="0"/>
                        </a:rPr>
                        <a:t>SICUREZZE</a:t>
                      </a: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r>
                        <a:rPr lang="en-US" sz="1000" b="0" dirty="0" err="1">
                          <a:solidFill>
                            <a:srgbClr val="000000"/>
                          </a:solidFill>
                          <a:latin typeface="Calibri" panose="020F0502020204030204" pitchFamily="34" charset="0"/>
                          <a:cs typeface="Calibri" panose="020F0502020204030204" pitchFamily="34" charset="0"/>
                        </a:rPr>
                        <a:t>UE 019 - Riqualificazione e presidio del territorio tesi a prevenire situazioni che possano favorire la commissione dei reati, a contrastare il degrado urbano, a favorire la vivibilità e il decoro del territorio dell’Unione, anche attuando le misure di intervento previste dal Patto per la Sicurezza per l’Unione dei Comuni della Bassa Romagna, siglato nel 2018 con la Prefettura.</a:t>
                      </a: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r>
                        <a:rPr lang="en-US" sz="1000" b="0" dirty="0" err="1">
                          <a:solidFill>
                            <a:srgbClr val="000000"/>
                          </a:solidFill>
                          <a:latin typeface="Calibri" panose="020F0502020204030204" pitchFamily="34" charset="0"/>
                          <a:cs typeface="Calibri" panose="020F0502020204030204" pitchFamily="34" charset="0"/>
                        </a:rPr>
                        <a:t>L'Unione dei comuni della Bassa Romagna non gestisce indicatori e relativi target a livello di DUP ma a livello di Piano performance inserito nel PIAO sezione 2.</a:t>
                      </a: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4"/>
                  </a:ext>
                </a:extLst>
              </a:tr>
              <a:tr h="387985">
                <a:tc>
                  <a:txBody>
                    <a:bodyPr/>
                    <a:lstStyle/>
                    <a:p>
                      <a:pPr indent="0" algn="ctr">
                        <a:buNone/>
                      </a:pPr>
                      <a:r>
                        <a:rPr lang="en-US" sz="1000" b="1">
                          <a:solidFill>
                            <a:srgbClr val="000000"/>
                          </a:solidFill>
                          <a:latin typeface="Calibri" panose="020F0502020204030204" pitchFamily="34" charset="0"/>
                          <a:cs typeface="Calibri" panose="020F0502020204030204" pitchFamily="34" charset="0"/>
                        </a:rPr>
                        <a:t>3.8</a:t>
                      </a: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60960" marR="0" lvl="0" indent="-9525" algn="just" defTabSz="1008380" rtl="0" eaLnBrk="1" fontAlgn="auto" latinLnBrk="0" hangingPunct="1">
                        <a:lnSpc>
                          <a:spcPct val="100000"/>
                        </a:lnSpc>
                        <a:spcBef>
                          <a:spcPts val="0"/>
                        </a:spcBef>
                        <a:spcAft>
                          <a:spcPts val="0"/>
                        </a:spcAft>
                        <a:buClrTx/>
                        <a:buSzTx/>
                        <a:buFontTx/>
                        <a:buNone/>
                        <a:defRPr/>
                      </a:pPr>
                      <a:r>
                        <a:rPr lang="it-IT" sz="1000" b="0" dirty="0">
                          <a:solidFill>
                            <a:schemeClr val="tx1"/>
                          </a:solidFill>
                          <a:latin typeface="Calibri" panose="020F0502020204030204" pitchFamily="34" charset="0"/>
                          <a:cs typeface="Calibri" panose="020F0502020204030204" pitchFamily="34" charset="0"/>
                        </a:rPr>
                        <a:t>Entro il 2030 aggiungere il 78% della copertura vaccinale antinfluenzale per le persone con più di 65 anni</a:t>
                      </a: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5"/>
                  </a:ext>
                </a:extLst>
              </a:tr>
              <a:tr h="820420">
                <a:tc rowSpan="2">
                  <a:txBody>
                    <a:bodyPr/>
                    <a:lstStyle/>
                    <a:p>
                      <a:pPr indent="0" algn="ctr">
                        <a:buNone/>
                      </a:pPr>
                      <a:r>
                        <a:rPr lang="en-US" sz="1000" b="1">
                          <a:solidFill>
                            <a:srgbClr val="000000"/>
                          </a:solidFill>
                          <a:latin typeface="Calibri" panose="020F0502020204030204" pitchFamily="34" charset="0"/>
                          <a:cs typeface="Calibri" panose="020F0502020204030204" pitchFamily="34" charset="0"/>
                        </a:rPr>
                        <a:t>4.1</a:t>
                      </a: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rowSpan="2">
                  <a:txBody>
                    <a:bodyPr/>
                    <a:lstStyle/>
                    <a:p>
                      <a:pPr marL="60960" marR="0" lvl="0" indent="-9525" algn="just" defTabSz="1008380" rtl="0" eaLnBrk="1" fontAlgn="auto" latinLnBrk="0" hangingPunct="1">
                        <a:lnSpc>
                          <a:spcPct val="100000"/>
                        </a:lnSpc>
                        <a:spcBef>
                          <a:spcPts val="0"/>
                        </a:spcBef>
                        <a:spcAft>
                          <a:spcPts val="0"/>
                        </a:spcAft>
                        <a:buClrTx/>
                        <a:buSzTx/>
                        <a:buFontTx/>
                        <a:buNone/>
                        <a:defRPr/>
                      </a:pPr>
                      <a:r>
                        <a:rPr lang="it-IT" sz="1000" b="0" dirty="0">
                          <a:solidFill>
                            <a:schemeClr val="tx1"/>
                          </a:solidFill>
                          <a:latin typeface="Calibri" panose="020F0502020204030204" pitchFamily="34" charset="0"/>
                          <a:cs typeface="Calibri" panose="020F0502020204030204" pitchFamily="34" charset="0"/>
                        </a:rPr>
                        <a:t>Entro il 2030 ridurre al di sotto della quota dell'8,5% l’uscita precoce dal sistema di formazione e istruzione</a:t>
                      </a: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rowSpan="2">
                  <a:txBody>
                    <a:bodyPr/>
                    <a:lstStyle/>
                    <a:p>
                      <a:pPr marL="46990" indent="5080" algn="just">
                        <a:spcBef>
                          <a:spcPts val="0"/>
                        </a:spcBef>
                        <a:spcAft>
                          <a:spcPts val="0"/>
                        </a:spcAft>
                        <a:buClrTx/>
                        <a:buSzTx/>
                        <a:buFontTx/>
                        <a:buNone/>
                        <a:defRPr/>
                      </a:pPr>
                      <a:r>
                        <a:rPr lang="en-US" sz="1000" b="0" dirty="0" err="1">
                          <a:solidFill>
                            <a:srgbClr val="000000"/>
                          </a:solidFill>
                          <a:latin typeface="Calibri" panose="020F0502020204030204" pitchFamily="34" charset="0"/>
                          <a:cs typeface="Calibri" panose="020F0502020204030204" pitchFamily="34" charset="0"/>
                        </a:rPr>
                        <a:t>WELFARE / SOCIALE / SCUOLA</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r>
                        <a:rPr lang="en-US" sz="1000" b="0" dirty="0" err="1">
                          <a:solidFill>
                            <a:srgbClr val="000000"/>
                          </a:solidFill>
                          <a:latin typeface="Calibri" panose="020F0502020204030204" pitchFamily="34" charset="0"/>
                          <a:cs typeface="Calibri" panose="020F0502020204030204" pitchFamily="34" charset="0"/>
                        </a:rPr>
                        <a:t>UE081 - Attivare, unitamente alla scuola e ad altre agenzie presenti nel territorio, azioni di accompagnamento degli adolescenti nel loro precorso di crescita, mettendo in atto progetti di prevenzione del disagio giovanile, in collaborazione con tutte le istituzioni, gli adulti di riferimento e tutti coloro che si occupano e si prendono cura di adolescenti e pre adolescenti.</a:t>
                      </a: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r>
                        <a:rPr lang="en-US" sz="1000" b="0" dirty="0" err="1">
                          <a:solidFill>
                            <a:srgbClr val="000000"/>
                          </a:solidFill>
                          <a:latin typeface="Calibri" panose="020F0502020204030204" pitchFamily="34" charset="0"/>
                          <a:cs typeface="Calibri" panose="020F0502020204030204" pitchFamily="34" charset="0"/>
                        </a:rPr>
                        <a:t>L'Unione dei comuni della Bassa Romagna non gestisce indicatori e relativi target a livello di DUP ma a livello di Piano performance inserito nel PIAO sezione 2.</a:t>
                      </a: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6"/>
                  </a:ext>
                </a:extLst>
              </a:tr>
              <a:tr h="210820">
                <a:tc vMerge="1">
                  <a:txBody>
                    <a:bodyPr/>
                    <a:lstStyle/>
                    <a:p>
                      <a:endParaRPr lang="it-IT"/>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vMerge="1">
                  <a:txBody>
                    <a:bodyPr/>
                    <a:lstStyle/>
                    <a:p>
                      <a:endParaRPr lang="it-IT"/>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vMerge="1">
                  <a:txBody>
                    <a:bodyPr/>
                    <a:lstStyle/>
                    <a:p>
                      <a:endParaRPr lang="it-IT"/>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r>
                        <a:rPr lang="en-US" sz="1000" b="0" dirty="0" err="1">
                          <a:solidFill>
                            <a:srgbClr val="000000"/>
                          </a:solidFill>
                          <a:latin typeface="Calibri" panose="020F0502020204030204" pitchFamily="34" charset="0"/>
                          <a:cs typeface="Calibri" panose="020F0502020204030204" pitchFamily="34" charset="0"/>
                        </a:rPr>
                        <a:t>UE047 Sviluppare nuove progettualità con la scuola secondaria, in un'ottica che favorisca esperienze professionalizzanti e orientative per il mercato del lavoro e il futuro professionale degli studenti</a:t>
                      </a: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r>
                        <a:rPr lang="en-US" sz="1000" b="0" dirty="0" err="1">
                          <a:solidFill>
                            <a:srgbClr val="000000"/>
                          </a:solidFill>
                          <a:latin typeface="Calibri" panose="020F0502020204030204" pitchFamily="34" charset="0"/>
                          <a:cs typeface="Calibri" panose="020F0502020204030204" pitchFamily="34" charset="0"/>
                        </a:rPr>
                        <a:t>L'Unione dei comuni della Bassa Romagna non gestisce indicatori e relativi target a livello di DUP ma a livello di Piano performance inserito nel PIAO sezione 2.</a:t>
                      </a: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7"/>
                  </a:ext>
                </a:extLst>
              </a:tr>
              <a:tr h="535940">
                <a:tc>
                  <a:txBody>
                    <a:bodyPr/>
                    <a:lstStyle/>
                    <a:p>
                      <a:pPr indent="0" algn="ctr">
                        <a:buNone/>
                      </a:pPr>
                      <a:r>
                        <a:rPr lang="en-US" sz="1000" b="1">
                          <a:solidFill>
                            <a:srgbClr val="000000"/>
                          </a:solidFill>
                          <a:latin typeface="Calibri" panose="020F0502020204030204" pitchFamily="34" charset="0"/>
                          <a:cs typeface="Calibri" panose="020F0502020204030204" pitchFamily="34" charset="0"/>
                        </a:rPr>
                        <a:t>4.2</a:t>
                      </a: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60960" indent="-9525" algn="just">
                        <a:buClrTx/>
                        <a:buSzTx/>
                        <a:buFontTx/>
                        <a:buNone/>
                      </a:pPr>
                      <a:r>
                        <a:rPr lang="it-IT" sz="1000" b="0" dirty="0">
                          <a:solidFill>
                            <a:schemeClr val="tx1"/>
                          </a:solidFill>
                          <a:latin typeface="Calibri" panose="020F0502020204030204" pitchFamily="34" charset="0"/>
                          <a:cs typeface="Calibri" panose="020F0502020204030204" pitchFamily="34" charset="0"/>
                        </a:rPr>
                        <a:t>Entro il 2030 raggiungere la quota del 98% di partecipanti alle attività educative dei bambini dai 4 anni fino all'età dell'inizio dell’obbligo scolastico  </a:t>
                      </a: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8"/>
                  </a:ext>
                </a:extLst>
              </a:tr>
              <a:tr h="535940">
                <a:tc>
                  <a:txBody>
                    <a:bodyPr/>
                    <a:lstStyle/>
                    <a:p>
                      <a:pPr indent="0" algn="ctr">
                        <a:buNone/>
                      </a:pPr>
                      <a:r>
                        <a:rPr lang="en-US" sz="1000" b="1">
                          <a:solidFill>
                            <a:schemeClr val="tx1"/>
                          </a:solidFill>
                          <a:latin typeface="Calibri" panose="020F0502020204030204" pitchFamily="34" charset="0"/>
                          <a:cs typeface="Calibri" panose="020F0502020204030204" pitchFamily="34" charset="0"/>
                          <a:sym typeface="+mn-ea"/>
                        </a:rPr>
                        <a:t>4.2</a:t>
                      </a: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60960" indent="-9525" algn="just">
                        <a:buClrTx/>
                        <a:buSzTx/>
                        <a:buFontTx/>
                        <a:buNone/>
                      </a:pPr>
                      <a:r>
                        <a:rPr lang="en-US" sz="1000" b="0" dirty="0">
                          <a:solidFill>
                            <a:schemeClr val="tx1"/>
                          </a:solidFill>
                          <a:latin typeface="Calibri" panose="020F0502020204030204" pitchFamily="34" charset="0"/>
                          <a:cs typeface="Calibri" panose="020F0502020204030204" pitchFamily="34" charset="0"/>
                        </a:rPr>
                        <a:t>Entro il 2030 raggiungere la quota del 45% di bambini di 0-2 anni che hanno usufruito dei servizi dell'infanzia</a:t>
                      </a: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r>
                        <a:rPr lang="en-US" sz="1000" b="0" dirty="0" err="1">
                          <a:solidFill>
                            <a:srgbClr val="000000"/>
                          </a:solidFill>
                          <a:latin typeface="Calibri" panose="020F0502020204030204" pitchFamily="34" charset="0"/>
                          <a:cs typeface="Calibri" panose="020F0502020204030204" pitchFamily="34" charset="0"/>
                        </a:rPr>
                        <a:t>WELFARE / SOCIALE / SCUOLA</a:t>
                      </a: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r>
                        <a:rPr lang="en-US" sz="1000" b="0" dirty="0" err="1">
                          <a:solidFill>
                            <a:srgbClr val="000000"/>
                          </a:solidFill>
                          <a:latin typeface="Calibri" panose="020F0502020204030204" pitchFamily="34" charset="0"/>
                          <a:cs typeface="Calibri" panose="020F0502020204030204" pitchFamily="34" charset="0"/>
                        </a:rPr>
                        <a:t>UE043 - Conclusione e consolidamento del percorso di accreditamento dei nidi di infanzia, compresi i servizi comunali, in applicazione della lr. 19/2016</a:t>
                      </a: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r>
                        <a:rPr lang="en-US" sz="1000" b="0" dirty="0" err="1">
                          <a:solidFill>
                            <a:srgbClr val="000000"/>
                          </a:solidFill>
                          <a:latin typeface="Calibri" panose="020F0502020204030204" pitchFamily="34" charset="0"/>
                          <a:cs typeface="Calibri" panose="020F0502020204030204" pitchFamily="34" charset="0"/>
                        </a:rPr>
                        <a:t>L'Unione dei comuni della Bassa Romagna non gestisce indicatori e relativi target a livello di DUP ma a livello di Piano performance inserito nel PIAO sezione 2.</a:t>
                      </a: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25527" y="37676"/>
            <a:ext cx="13420155" cy="658835"/>
          </a:xfrm>
          <a:prstGeom prst="rect">
            <a:avLst/>
          </a:prstGeom>
          <a:noFill/>
        </p:spPr>
        <p:txBody>
          <a:bodyPr wrap="square">
            <a:spAutoFit/>
          </a:bodyPr>
          <a:lstStyle/>
          <a:p>
            <a:pPr algn="ctr">
              <a:lnSpc>
                <a:spcPct val="150000"/>
              </a:lnSpc>
              <a:spcAft>
                <a:spcPts val="600"/>
              </a:spcAft>
            </a:pPr>
            <a:r>
              <a:rPr lang="it-IT" sz="2800" b="1">
                <a:solidFill>
                  <a:srgbClr val="C00000"/>
                </a:solidFill>
                <a:latin typeface="Arial" panose="020B0604020202020204" pitchFamily="34" charset="0"/>
                <a:cs typeface="Arial" panose="020B0604020202020204" pitchFamily="34" charset="0"/>
              </a:rPr>
              <a:t>OBIETTIVI STRATEGICI E OPERATIVI </a:t>
            </a:r>
            <a:r>
              <a:rPr lang="it-IT" sz="2800" b="1" dirty="0">
                <a:solidFill>
                  <a:srgbClr val="C00000"/>
                </a:solidFill>
                <a:latin typeface="Arial" panose="020B0604020202020204" pitchFamily="34" charset="0"/>
                <a:cs typeface="Arial" panose="020B0604020202020204" pitchFamily="34" charset="0"/>
              </a:rPr>
              <a:t>DEL DUP ASSOCIATI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428925027"/>
              </p:ext>
            </p:extLst>
          </p:nvPr>
        </p:nvGraphicFramePr>
        <p:xfrm>
          <a:off x="561975" y="757555"/>
          <a:ext cx="12477115" cy="2829560"/>
        </p:xfrm>
        <a:graphic>
          <a:graphicData uri="http://schemas.openxmlformats.org/drawingml/2006/table">
            <a:tbl>
              <a:tblPr firstRow="1" bandRow="1">
                <a:tableStyleId>{5C22544A-7EE6-4342-B048-85BDC9FD1C3A}</a:tableStyleId>
              </a:tblPr>
              <a:tblGrid>
                <a:gridCol w="467360">
                  <a:extLst>
                    <a:ext uri="{9D8B030D-6E8A-4147-A177-3AD203B41FA5}">
                      <a16:colId xmlns:a16="http://schemas.microsoft.com/office/drawing/2014/main" val="20000"/>
                    </a:ext>
                  </a:extLst>
                </a:gridCol>
                <a:gridCol w="3289935">
                  <a:extLst>
                    <a:ext uri="{9D8B030D-6E8A-4147-A177-3AD203B41FA5}">
                      <a16:colId xmlns:a16="http://schemas.microsoft.com/office/drawing/2014/main" val="20001"/>
                    </a:ext>
                  </a:extLst>
                </a:gridCol>
                <a:gridCol w="2545080">
                  <a:extLst>
                    <a:ext uri="{9D8B030D-6E8A-4147-A177-3AD203B41FA5}">
                      <a16:colId xmlns:a16="http://schemas.microsoft.com/office/drawing/2014/main" val="20002"/>
                    </a:ext>
                  </a:extLst>
                </a:gridCol>
                <a:gridCol w="4168140">
                  <a:extLst>
                    <a:ext uri="{9D8B030D-6E8A-4147-A177-3AD203B41FA5}">
                      <a16:colId xmlns:a16="http://schemas.microsoft.com/office/drawing/2014/main" val="20003"/>
                    </a:ext>
                  </a:extLst>
                </a:gridCol>
                <a:gridCol w="2006600">
                  <a:extLst>
                    <a:ext uri="{9D8B030D-6E8A-4147-A177-3AD203B41FA5}">
                      <a16:colId xmlns:a16="http://schemas.microsoft.com/office/drawing/2014/main" val="20004"/>
                    </a:ext>
                  </a:extLst>
                </a:gridCol>
              </a:tblGrid>
              <a:tr h="353695">
                <a:tc gridSpan="5">
                  <a:txBody>
                    <a:bodyPr/>
                    <a:lstStyle/>
                    <a:p>
                      <a:pPr indent="0" algn="ctr">
                        <a:buNone/>
                      </a:pPr>
                      <a:r>
                        <a:rPr lang="it-IT" sz="1600" dirty="0">
                          <a:solidFill>
                            <a:srgbClr val="FFFFFF"/>
                          </a:solidFill>
                          <a:latin typeface="Calibri" panose="020F0502020204030204" charset="-122"/>
                          <a:sym typeface="+mn-ea"/>
                        </a:rPr>
                        <a:t>Strategia regionale per lo sviluppo sostenibile - </a:t>
                      </a:r>
                      <a:r>
                        <a:rPr sz="1600" dirty="0" err="1">
                          <a:solidFill>
                            <a:srgbClr val="FFFFFF"/>
                          </a:solidFill>
                          <a:latin typeface="Calibri" panose="020F0502020204030204" charset="-122"/>
                          <a:sym typeface="+mn-ea"/>
                        </a:rPr>
                        <a:t>Obiettivi</a:t>
                      </a:r>
                      <a:r>
                        <a:rPr sz="1600" dirty="0">
                          <a:solidFill>
                            <a:srgbClr val="FFFFFF"/>
                          </a:solidFill>
                          <a:latin typeface="Calibri" panose="020F0502020204030204" charset="-122"/>
                          <a:sym typeface="+mn-ea"/>
                        </a:rPr>
                        <a:t> </a:t>
                      </a:r>
                      <a:r>
                        <a:rPr sz="1600" dirty="0" err="1">
                          <a:solidFill>
                            <a:srgbClr val="FFFFFF"/>
                          </a:solidFill>
                          <a:latin typeface="Calibri" panose="020F0502020204030204" charset="-122"/>
                          <a:sym typeface="+mn-ea"/>
                        </a:rPr>
                        <a:t>quantitativi</a:t>
                      </a:r>
                      <a:r>
                        <a:rPr sz="1600" dirty="0">
                          <a:solidFill>
                            <a:srgbClr val="FFFFFF"/>
                          </a:solidFill>
                          <a:latin typeface="Calibri" panose="020F0502020204030204" charset="-122"/>
                          <a:sym typeface="+mn-ea"/>
                        </a:rPr>
                        <a:t> a </a:t>
                      </a:r>
                      <a:r>
                        <a:rPr sz="1600" dirty="0" err="1">
                          <a:solidFill>
                            <a:srgbClr val="FFFFFF"/>
                          </a:solidFill>
                          <a:latin typeface="Calibri" panose="020F0502020204030204" charset="-122"/>
                          <a:sym typeface="+mn-ea"/>
                        </a:rPr>
                        <a:t>prevalente</a:t>
                      </a:r>
                      <a:r>
                        <a:rPr sz="1600" dirty="0">
                          <a:solidFill>
                            <a:srgbClr val="FFFFFF"/>
                          </a:solidFill>
                          <a:latin typeface="Calibri" panose="020F0502020204030204" charset="-122"/>
                          <a:sym typeface="+mn-ea"/>
                        </a:rPr>
                        <a:t> </a:t>
                      </a:r>
                      <a:r>
                        <a:rPr sz="1600" dirty="0" err="1">
                          <a:solidFill>
                            <a:srgbClr val="FFFFFF"/>
                          </a:solidFill>
                          <a:latin typeface="Calibri" panose="020F0502020204030204" charset="-122"/>
                          <a:sym typeface="+mn-ea"/>
                        </a:rPr>
                        <a:t>dimensione</a:t>
                      </a:r>
                      <a:r>
                        <a:rPr sz="1600" dirty="0">
                          <a:solidFill>
                            <a:srgbClr val="FFFFFF"/>
                          </a:solidFill>
                          <a:latin typeface="Calibri" panose="020F0502020204030204" charset="-122"/>
                          <a:sym typeface="+mn-ea"/>
                        </a:rPr>
                        <a:t> </a:t>
                      </a:r>
                      <a:r>
                        <a:rPr lang="it-IT" sz="1600" dirty="0">
                          <a:solidFill>
                            <a:srgbClr val="FFFFFF"/>
                          </a:solidFill>
                          <a:latin typeface="Calibri" panose="020F0502020204030204" charset="-122"/>
                          <a:sym typeface="+mn-ea"/>
                        </a:rPr>
                        <a:t>sociale</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2F75B5"/>
                    </a:solidFill>
                  </a:tcPr>
                </a:tc>
                <a:tc hMerge="1">
                  <a:txBody>
                    <a:bodyPr/>
                    <a:lstStyle/>
                    <a:p>
                      <a:endParaRPr lang="it-IT"/>
                    </a:p>
                  </a:txBody>
                  <a:tcPr>
                    <a:lnT w="12700">
                      <a:solidFill>
                        <a:schemeClr val="tx1"/>
                      </a:solidFill>
                      <a:prstDash val="solid"/>
                    </a:lnT>
                    <a:lnB w="12700">
                      <a:solidFill>
                        <a:schemeClr val="tx1"/>
                      </a:solidFill>
                      <a:prstDash val="solid"/>
                    </a:lnB>
                  </a:tcPr>
                </a:tc>
                <a:tc hMerge="1">
                  <a:txBody>
                    <a:bodyPr/>
                    <a:lstStyle/>
                    <a:p>
                      <a:endParaRPr lang="it-IT"/>
                    </a:p>
                  </a:txBody>
                  <a:tcPr>
                    <a:lnT w="12700">
                      <a:solidFill>
                        <a:schemeClr val="tx1"/>
                      </a:solidFill>
                      <a:prstDash val="solid"/>
                    </a:lnT>
                    <a:lnB w="12700">
                      <a:solidFill>
                        <a:schemeClr val="tx1"/>
                      </a:solidFill>
                      <a:prstDash val="solid"/>
                    </a:lnB>
                  </a:tcPr>
                </a:tc>
                <a:tc hMerge="1">
                  <a:txBody>
                    <a:bodyPr/>
                    <a:lstStyle/>
                    <a:p>
                      <a:endParaRPr lang="it-IT"/>
                    </a:p>
                  </a:txBody>
                  <a:tcPr>
                    <a:lnT w="12700">
                      <a:solidFill>
                        <a:schemeClr val="tx1"/>
                      </a:solidFill>
                      <a:prstDash val="solid"/>
                    </a:lnT>
                    <a:lnB w="12700">
                      <a:solidFill>
                        <a:schemeClr val="tx1"/>
                      </a:solidFill>
                      <a:prstDash val="solid"/>
                    </a:lnB>
                  </a:tcPr>
                </a:tc>
                <a:tc hMerge="1">
                  <a:txBody>
                    <a:bodyPr/>
                    <a:lstStyle/>
                    <a:p>
                      <a:endParaRPr lang="it-IT"/>
                    </a:p>
                  </a:txBody>
                  <a:tcPr>
                    <a:lnR w="12700" cap="flat" cmpd="sng">
                      <a:solidFill>
                        <a:srgbClr val="000000"/>
                      </a:solidFill>
                      <a:prstDash val="solid"/>
                      <a:headEnd type="none" w="med" len="med"/>
                      <a:tailEnd type="none" w="med" len="med"/>
                    </a:lnR>
                    <a:lnT w="12700">
                      <a:solidFill>
                        <a:schemeClr val="tx1"/>
                      </a:solidFill>
                      <a:prstDash val="solid"/>
                    </a:lnT>
                    <a:lnB w="12700">
                      <a:solidFill>
                        <a:schemeClr val="tx1"/>
                      </a:solidFill>
                      <a:prstDash val="solid"/>
                    </a:lnB>
                    <a:solidFill>
                      <a:srgbClr val="2F75B5"/>
                    </a:solidFill>
                  </a:tcPr>
                </a:tc>
                <a:extLst>
                  <a:ext uri="{0D108BD9-81ED-4DB2-BD59-A6C34878D82A}">
                    <a16:rowId xmlns:a16="http://schemas.microsoft.com/office/drawing/2014/main" val="10000"/>
                  </a:ext>
                </a:extLst>
              </a:tr>
              <a:tr h="287655">
                <a:tc>
                  <a:txBody>
                    <a:bodyPr/>
                    <a:lstStyle/>
                    <a:p>
                      <a:pPr indent="0" algn="ctr">
                        <a:buNone/>
                      </a:pPr>
                      <a:r>
                        <a:rPr lang="en-US" sz="1100" b="1" dirty="0">
                          <a:solidFill>
                            <a:srgbClr val="FFFFFF"/>
                          </a:solidFill>
                          <a:latin typeface="Calibri" panose="020F0502020204030204" pitchFamily="34" charset="0"/>
                          <a:cs typeface="Calibri" panose="020F0502020204030204" pitchFamily="34" charset="0"/>
                        </a:rPr>
                        <a:t>Target  </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2F75B5"/>
                    </a:solidFill>
                  </a:tcPr>
                </a:tc>
                <a:tc>
                  <a:txBody>
                    <a:bodyPr/>
                    <a:lstStyle/>
                    <a:p>
                      <a:pPr indent="0" algn="ctr">
                        <a:buNone/>
                      </a:pPr>
                      <a:r>
                        <a:rPr lang="en-US" sz="1100" b="1" dirty="0" err="1">
                          <a:solidFill>
                            <a:srgbClr val="FFFFFF"/>
                          </a:solidFill>
                          <a:latin typeface="Calibri" panose="020F0502020204030204" pitchFamily="34" charset="0"/>
                          <a:cs typeface="Calibri" panose="020F0502020204030204" pitchFamily="34" charset="0"/>
                        </a:rPr>
                        <a:t>Obiettivi</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quantitativi</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della</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Strategia</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regionale</a:t>
                      </a:r>
                      <a:endParaRPr lang="en-US" sz="1100" b="1" dirty="0">
                        <a:solidFill>
                          <a:srgbClr val="FFFFFF"/>
                        </a:solidFill>
                        <a:latin typeface="Calibri" panose="020F0502020204030204" pitchFamily="34" charset="0"/>
                        <a:cs typeface="Calibri" panose="020F0502020204030204" pitchFamily="34" charset="0"/>
                      </a:endParaRP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2F75B5"/>
                    </a:solidFill>
                  </a:tcPr>
                </a:tc>
                <a:tc>
                  <a:txBody>
                    <a:bodyPr/>
                    <a:lstStyle/>
                    <a:p>
                      <a:pPr indent="0" algn="ctr">
                        <a:buNone/>
                      </a:pPr>
                      <a:r>
                        <a:rPr lang="en-US" sz="1100" b="1" dirty="0" err="1">
                          <a:solidFill>
                            <a:srgbClr val="FFFFFF"/>
                          </a:solidFill>
                          <a:latin typeface="Calibri" panose="020F0502020204030204" pitchFamily="34" charset="0"/>
                          <a:cs typeface="Calibri" panose="020F0502020204030204" pitchFamily="34" charset="0"/>
                        </a:rPr>
                        <a:t>Obiettivi</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strategici</a:t>
                      </a:r>
                      <a:r>
                        <a:rPr lang="en-US" sz="1100" b="1" dirty="0">
                          <a:solidFill>
                            <a:srgbClr val="FFFFFF"/>
                          </a:solidFill>
                          <a:latin typeface="Calibri" panose="020F0502020204030204" pitchFamily="34" charset="0"/>
                          <a:cs typeface="Calibri" panose="020F0502020204030204" pitchFamily="34" charset="0"/>
                        </a:rPr>
                        <a:t> DUP </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2F75B5"/>
                    </a:solidFill>
                  </a:tcPr>
                </a:tc>
                <a:tc>
                  <a:txBody>
                    <a:bodyPr/>
                    <a:lstStyle/>
                    <a:p>
                      <a:pPr indent="0" algn="ctr">
                        <a:buNone/>
                      </a:pPr>
                      <a:r>
                        <a:rPr lang="en-US" sz="1100" b="1" dirty="0" err="1">
                          <a:solidFill>
                            <a:srgbClr val="FFFFFF"/>
                          </a:solidFill>
                          <a:latin typeface="Calibri" panose="020F0502020204030204" pitchFamily="34" charset="0"/>
                          <a:cs typeface="Calibri" panose="020F0502020204030204" pitchFamily="34" charset="0"/>
                        </a:rPr>
                        <a:t>Obiettivi</a:t>
                      </a:r>
                      <a:r>
                        <a:rPr lang="en-US" sz="1100" b="1" dirty="0">
                          <a:solidFill>
                            <a:srgbClr val="FFFFFF"/>
                          </a:solidFill>
                          <a:latin typeface="Calibri" panose="020F0502020204030204" pitchFamily="34" charset="0"/>
                          <a:cs typeface="Calibri" panose="020F0502020204030204" pitchFamily="34" charset="0"/>
                        </a:rPr>
                        <a:t> </a:t>
                      </a:r>
                      <a:r>
                        <a:rPr lang="en-US" sz="1100" b="1" dirty="0" err="1">
                          <a:solidFill>
                            <a:srgbClr val="FFFFFF"/>
                          </a:solidFill>
                          <a:latin typeface="Calibri" panose="020F0502020204030204" pitchFamily="34" charset="0"/>
                          <a:cs typeface="Calibri" panose="020F0502020204030204" pitchFamily="34" charset="0"/>
                        </a:rPr>
                        <a:t>operativi</a:t>
                      </a:r>
                      <a:r>
                        <a:rPr lang="en-US" sz="1100" b="1" dirty="0">
                          <a:solidFill>
                            <a:srgbClr val="FFFFFF"/>
                          </a:solidFill>
                          <a:latin typeface="Calibri" panose="020F0502020204030204" pitchFamily="34" charset="0"/>
                          <a:cs typeface="Calibri" panose="020F0502020204030204" pitchFamily="34" charset="0"/>
                        </a:rPr>
                        <a:t> DUP </a:t>
                      </a:r>
                    </a:p>
                  </a:txBody>
                  <a:tcPr marL="12700" marR="12700" marT="1270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2F75B5"/>
                    </a:solidFill>
                  </a:tcPr>
                </a:tc>
                <a:tc>
                  <a:txBody>
                    <a:bodyPr/>
                    <a:lstStyle/>
                    <a:p>
                      <a:pPr indent="0" algn="ctr">
                        <a:buNone/>
                      </a:pPr>
                      <a:r>
                        <a:rPr lang="en-US" sz="1100" b="1" dirty="0" err="1">
                          <a:solidFill>
                            <a:schemeClr val="bg1"/>
                          </a:solidFill>
                          <a:latin typeface="Calibri" panose="020F0502020204030204" pitchFamily="34" charset="0"/>
                          <a:cs typeface="Calibri" panose="020F0502020204030204" pitchFamily="34" charset="0"/>
                        </a:rPr>
                        <a:t>Indicatori</a:t>
                      </a:r>
                      <a:r>
                        <a:rPr lang="en-US" sz="1100" b="1" dirty="0">
                          <a:solidFill>
                            <a:schemeClr val="bg1"/>
                          </a:solidFill>
                          <a:latin typeface="Calibri" panose="020F0502020204030204" pitchFamily="34" charset="0"/>
                          <a:cs typeface="Calibri" panose="020F0502020204030204" pitchFamily="34" charset="0"/>
                        </a:rPr>
                        <a:t> </a:t>
                      </a:r>
                      <a:r>
                        <a:rPr lang="en-US" sz="1100" b="1" dirty="0" err="1">
                          <a:solidFill>
                            <a:schemeClr val="bg1"/>
                          </a:solidFill>
                          <a:latin typeface="Calibri" panose="020F0502020204030204" pitchFamily="34" charset="0"/>
                          <a:cs typeface="Calibri" panose="020F0502020204030204" pitchFamily="34" charset="0"/>
                        </a:rPr>
                        <a:t>Obiettivi</a:t>
                      </a:r>
                      <a:r>
                        <a:rPr lang="en-US" sz="1100" b="1" dirty="0">
                          <a:solidFill>
                            <a:schemeClr val="bg1"/>
                          </a:solidFill>
                          <a:latin typeface="Calibri" panose="020F0502020204030204" pitchFamily="34" charset="0"/>
                          <a:cs typeface="Calibri" panose="020F0502020204030204" pitchFamily="34" charset="0"/>
                        </a:rPr>
                        <a:t> </a:t>
                      </a:r>
                      <a:r>
                        <a:rPr lang="en-US" sz="1100" b="1" dirty="0" err="1">
                          <a:solidFill>
                            <a:schemeClr val="bg1"/>
                          </a:solidFill>
                          <a:latin typeface="Calibri" panose="020F0502020204030204" pitchFamily="34" charset="0"/>
                          <a:cs typeface="Calibri" panose="020F0502020204030204" pitchFamily="34" charset="0"/>
                        </a:rPr>
                        <a:t>operativi</a:t>
                      </a:r>
                      <a:r>
                        <a:rPr lang="en-US" sz="1100" b="1" dirty="0">
                          <a:solidFill>
                            <a:schemeClr val="bg1"/>
                          </a:solidFill>
                          <a:latin typeface="Calibri" panose="020F0502020204030204" pitchFamily="34" charset="0"/>
                          <a:cs typeface="Calibri" panose="020F0502020204030204" pitchFamily="34" charset="0"/>
                        </a:rPr>
                        <a:t> DUP</a:t>
                      </a:r>
                    </a:p>
                  </a:txBody>
                  <a:tcPr marL="12700" marR="12700" marT="12700" anchor="ctr">
                    <a:lnL w="12700" cap="flat" cmpd="sng" algn="ctr">
                      <a:solidFill>
                        <a:schemeClr val="tx1"/>
                      </a:solidFill>
                      <a:prstDash val="solid"/>
                      <a:round/>
                      <a:headEnd type="none" w="med" len="med"/>
                      <a:tailEnd type="none" w="med" len="med"/>
                    </a:lnL>
                    <a:lnR w="12700" cap="flat" cmpd="sng">
                      <a:solidFill>
                        <a:srgbClr val="000000"/>
                      </a:solidFill>
                      <a:prstDash val="solid"/>
                      <a:headEnd type="none" w="med" len="med"/>
                      <a:tailEnd type="none" w="med" len="med"/>
                    </a:lnR>
                    <a:lnT w="12700">
                      <a:solidFill>
                        <a:schemeClr val="tx1"/>
                      </a:solidFill>
                      <a:prstDash val="solid"/>
                    </a:lnT>
                    <a:lnB w="12700">
                      <a:solidFill>
                        <a:schemeClr val="tx1"/>
                      </a:solidFill>
                      <a:prstDash val="solid"/>
                    </a:lnB>
                    <a:lnTlToBr>
                      <a:noFill/>
                    </a:lnTlToBr>
                    <a:lnBlToTr>
                      <a:noFill/>
                    </a:lnBlToTr>
                    <a:solidFill>
                      <a:srgbClr val="2F75B5"/>
                    </a:solidFill>
                  </a:tcPr>
                </a:tc>
                <a:extLst>
                  <a:ext uri="{0D108BD9-81ED-4DB2-BD59-A6C34878D82A}">
                    <a16:rowId xmlns:a16="http://schemas.microsoft.com/office/drawing/2014/main" val="10001"/>
                  </a:ext>
                </a:extLst>
              </a:tr>
              <a:tr h="347345">
                <a:tc>
                  <a:txBody>
                    <a:bodyPr/>
                    <a:lstStyle/>
                    <a:p>
                      <a:pPr indent="0" algn="ctr">
                        <a:buNone/>
                      </a:pPr>
                      <a:r>
                        <a:rPr lang="en-US" sz="1000" b="1">
                          <a:solidFill>
                            <a:srgbClr val="000000"/>
                          </a:solidFill>
                          <a:latin typeface="Calibri" panose="020F0502020204030204" pitchFamily="34" charset="0"/>
                          <a:cs typeface="Calibri" panose="020F0502020204030204" pitchFamily="34" charset="0"/>
                        </a:rPr>
                        <a:t>4.3</a:t>
                      </a: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60960" indent="-9525" algn="just" defTabSz="1008380">
                        <a:spcBef>
                          <a:spcPts val="0"/>
                        </a:spcBef>
                        <a:buClrTx/>
                        <a:buSzTx/>
                        <a:buFontTx/>
                        <a:buNone/>
                      </a:pPr>
                      <a:r>
                        <a:rPr lang="en-US" sz="1000" b="0" dirty="0">
                          <a:solidFill>
                            <a:schemeClr val="tx1"/>
                          </a:solidFill>
                          <a:latin typeface="Calibri" panose="020F0502020204030204" pitchFamily="34" charset="0"/>
                          <a:cs typeface="Calibri" panose="020F0502020204030204" pitchFamily="34" charset="0"/>
                        </a:rPr>
                        <a:t>Entro il 2030 raggiungere la quota del 50% dei laureati (30-34 anni)</a:t>
                      </a: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2"/>
                  </a:ext>
                </a:extLst>
              </a:tr>
              <a:tr h="535940">
                <a:tc>
                  <a:txBody>
                    <a:bodyPr/>
                    <a:lstStyle/>
                    <a:p>
                      <a:pPr indent="0" algn="ctr">
                        <a:buNone/>
                      </a:pPr>
                      <a:r>
                        <a:rPr lang="en-US" sz="1000" b="1">
                          <a:solidFill>
                            <a:srgbClr val="000000"/>
                          </a:solidFill>
                          <a:latin typeface="Calibri" panose="020F0502020204030204" pitchFamily="34" charset="0"/>
                          <a:cs typeface="Calibri" panose="020F0502020204030204" pitchFamily="34" charset="0"/>
                        </a:rPr>
                        <a:t>4.</a:t>
                      </a:r>
                      <a:r>
                        <a:rPr lang="it-IT" altLang="en-US" sz="1000" b="1">
                          <a:solidFill>
                            <a:srgbClr val="000000"/>
                          </a:solidFill>
                          <a:latin typeface="Calibri" panose="020F0502020204030204" pitchFamily="34" charset="0"/>
                          <a:cs typeface="Calibri" panose="020F0502020204030204" pitchFamily="34" charset="0"/>
                        </a:rPr>
                        <a:t>4</a:t>
                      </a: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60960" indent="-9525" algn="just">
                        <a:buClrTx/>
                        <a:buSzTx/>
                        <a:buFontTx/>
                        <a:buNone/>
                      </a:pPr>
                      <a:r>
                        <a:rPr lang="en-US" sz="1000" b="0" dirty="0" err="1">
                          <a:solidFill>
                            <a:schemeClr val="tx1"/>
                          </a:solidFill>
                          <a:latin typeface="Calibri" panose="020F0502020204030204" pitchFamily="34" charset="0"/>
                          <a:cs typeface="Calibri" panose="020F0502020204030204" pitchFamily="34" charset="0"/>
                          <a:sym typeface="+mn-ea"/>
                        </a:rPr>
                        <a:t>Entro</a:t>
                      </a:r>
                      <a:r>
                        <a:rPr lang="en-US" sz="1000" b="0" dirty="0">
                          <a:solidFill>
                            <a:schemeClr val="tx1"/>
                          </a:solidFill>
                          <a:latin typeface="Calibri" panose="020F0502020204030204" pitchFamily="34" charset="0"/>
                          <a:cs typeface="Calibri" panose="020F0502020204030204" pitchFamily="34" charset="0"/>
                          <a:sym typeface="+mn-ea"/>
                        </a:rPr>
                        <a:t> il 2030 </a:t>
                      </a:r>
                      <a:r>
                        <a:rPr lang="en-US" sz="1000" b="0" dirty="0" err="1">
                          <a:solidFill>
                            <a:schemeClr val="tx1"/>
                          </a:solidFill>
                          <a:latin typeface="Calibri" panose="020F0502020204030204" pitchFamily="34" charset="0"/>
                          <a:cs typeface="Calibri" panose="020F0502020204030204" pitchFamily="34" charset="0"/>
                          <a:sym typeface="+mn-ea"/>
                        </a:rPr>
                        <a:t>raggiungere</a:t>
                      </a:r>
                      <a:r>
                        <a:rPr lang="en-US" sz="1000" b="0" dirty="0">
                          <a:solidFill>
                            <a:schemeClr val="tx1"/>
                          </a:solidFill>
                          <a:latin typeface="Calibri" panose="020F0502020204030204" pitchFamily="34" charset="0"/>
                          <a:cs typeface="Calibri" panose="020F0502020204030204" pitchFamily="34" charset="0"/>
                          <a:sym typeface="+mn-ea"/>
                        </a:rPr>
                        <a:t> la quota del 65% </a:t>
                      </a:r>
                      <a:r>
                        <a:rPr lang="en-US" sz="1000" b="0" dirty="0" err="1">
                          <a:solidFill>
                            <a:schemeClr val="tx1"/>
                          </a:solidFill>
                          <a:latin typeface="Calibri" panose="020F0502020204030204" pitchFamily="34" charset="0"/>
                          <a:cs typeface="Calibri" panose="020F0502020204030204" pitchFamily="34" charset="0"/>
                          <a:sym typeface="+mn-ea"/>
                        </a:rPr>
                        <a:t>delle</a:t>
                      </a:r>
                      <a:r>
                        <a:rPr lang="en-US" sz="1000" b="0" dirty="0">
                          <a:solidFill>
                            <a:schemeClr val="tx1"/>
                          </a:solidFill>
                          <a:latin typeface="Calibri" panose="020F0502020204030204" pitchFamily="34" charset="0"/>
                          <a:cs typeface="Calibri" panose="020F0502020204030204" pitchFamily="34" charset="0"/>
                          <a:sym typeface="+mn-ea"/>
                        </a:rPr>
                        <a:t> </a:t>
                      </a:r>
                      <a:r>
                        <a:rPr lang="en-US" sz="1000" b="0" dirty="0" err="1">
                          <a:solidFill>
                            <a:schemeClr val="tx1"/>
                          </a:solidFill>
                          <a:latin typeface="Calibri" panose="020F0502020204030204" pitchFamily="34" charset="0"/>
                          <a:cs typeface="Calibri" panose="020F0502020204030204" pitchFamily="34" charset="0"/>
                          <a:sym typeface="+mn-ea"/>
                        </a:rPr>
                        <a:t>persone</a:t>
                      </a:r>
                      <a:r>
                        <a:rPr lang="it-IT" altLang="en-US" sz="1000" b="0" dirty="0">
                          <a:solidFill>
                            <a:schemeClr val="tx1"/>
                          </a:solidFill>
                          <a:latin typeface="Calibri" panose="020F0502020204030204" pitchFamily="34" charset="0"/>
                          <a:cs typeface="Calibri" panose="020F0502020204030204" pitchFamily="34" charset="0"/>
                          <a:sym typeface="+mn-ea"/>
                        </a:rPr>
                        <a:t> </a:t>
                      </a:r>
                      <a:r>
                        <a:rPr lang="en-US" sz="1000" b="0" dirty="0">
                          <a:solidFill>
                            <a:schemeClr val="tx1"/>
                          </a:solidFill>
                          <a:latin typeface="Calibri" panose="020F0502020204030204" pitchFamily="34" charset="0"/>
                          <a:cs typeface="Calibri" panose="020F0502020204030204" pitchFamily="34" charset="0"/>
                          <a:sym typeface="+mn-ea"/>
                        </a:rPr>
                        <a:t>di 25-64 anni </a:t>
                      </a:r>
                      <a:r>
                        <a:rPr lang="en-US" sz="1000" b="0" dirty="0" err="1">
                          <a:solidFill>
                            <a:schemeClr val="tx1"/>
                          </a:solidFill>
                          <a:latin typeface="Calibri" panose="020F0502020204030204" pitchFamily="34" charset="0"/>
                          <a:cs typeface="Calibri" panose="020F0502020204030204" pitchFamily="34" charset="0"/>
                          <a:sym typeface="+mn-ea"/>
                        </a:rPr>
                        <a:t>che</a:t>
                      </a:r>
                      <a:r>
                        <a:rPr lang="en-US" sz="1000" b="0" dirty="0">
                          <a:solidFill>
                            <a:schemeClr val="tx1"/>
                          </a:solidFill>
                          <a:latin typeface="Calibri" panose="020F0502020204030204" pitchFamily="34" charset="0"/>
                          <a:cs typeface="Calibri" panose="020F0502020204030204" pitchFamily="34" charset="0"/>
                          <a:sym typeface="+mn-ea"/>
                        </a:rPr>
                        <a:t> </a:t>
                      </a:r>
                      <a:r>
                        <a:rPr lang="en-US" sz="1000" b="0" dirty="0" err="1">
                          <a:solidFill>
                            <a:schemeClr val="tx1"/>
                          </a:solidFill>
                          <a:latin typeface="Calibri" panose="020F0502020204030204" pitchFamily="34" charset="0"/>
                          <a:cs typeface="Calibri" panose="020F0502020204030204" pitchFamily="34" charset="0"/>
                          <a:sym typeface="+mn-ea"/>
                        </a:rPr>
                        <a:t>hanno</a:t>
                      </a:r>
                      <a:r>
                        <a:rPr lang="en-US" sz="1000" b="0" dirty="0">
                          <a:solidFill>
                            <a:schemeClr val="tx1"/>
                          </a:solidFill>
                          <a:latin typeface="Calibri" panose="020F0502020204030204" pitchFamily="34" charset="0"/>
                          <a:cs typeface="Calibri" panose="020F0502020204030204" pitchFamily="34" charset="0"/>
                          <a:sym typeface="+mn-ea"/>
                        </a:rPr>
                        <a:t> </a:t>
                      </a:r>
                      <a:r>
                        <a:rPr lang="en-US" sz="1000" b="0" dirty="0" err="1">
                          <a:solidFill>
                            <a:schemeClr val="tx1"/>
                          </a:solidFill>
                          <a:latin typeface="Calibri" panose="020F0502020204030204" pitchFamily="34" charset="0"/>
                          <a:cs typeface="Calibri" panose="020F0502020204030204" pitchFamily="34" charset="0"/>
                          <a:sym typeface="+mn-ea"/>
                        </a:rPr>
                        <a:t>partecipato</a:t>
                      </a:r>
                      <a:r>
                        <a:rPr lang="en-US" sz="1000" b="0" dirty="0">
                          <a:solidFill>
                            <a:schemeClr val="tx1"/>
                          </a:solidFill>
                          <a:latin typeface="Calibri" panose="020F0502020204030204" pitchFamily="34" charset="0"/>
                          <a:cs typeface="Calibri" panose="020F0502020204030204" pitchFamily="34" charset="0"/>
                          <a:sym typeface="+mn-ea"/>
                        </a:rPr>
                        <a:t> ad </a:t>
                      </a:r>
                      <a:r>
                        <a:rPr lang="en-US" sz="1000" b="0" dirty="0" err="1">
                          <a:solidFill>
                            <a:schemeClr val="tx1"/>
                          </a:solidFill>
                          <a:latin typeface="Calibri" panose="020F0502020204030204" pitchFamily="34" charset="0"/>
                          <a:cs typeface="Calibri" panose="020F0502020204030204" pitchFamily="34" charset="0"/>
                          <a:sym typeface="+mn-ea"/>
                        </a:rPr>
                        <a:t>attività</a:t>
                      </a:r>
                      <a:r>
                        <a:rPr lang="en-US" sz="1000" b="0" dirty="0">
                          <a:solidFill>
                            <a:schemeClr val="tx1"/>
                          </a:solidFill>
                          <a:latin typeface="Calibri" panose="020F0502020204030204" pitchFamily="34" charset="0"/>
                          <a:cs typeface="Calibri" panose="020F0502020204030204" pitchFamily="34" charset="0"/>
                          <a:sym typeface="+mn-ea"/>
                        </a:rPr>
                        <a:t> di </a:t>
                      </a:r>
                      <a:r>
                        <a:rPr lang="en-US" sz="1000" b="0" dirty="0" err="1">
                          <a:solidFill>
                            <a:schemeClr val="tx1"/>
                          </a:solidFill>
                          <a:latin typeface="Calibri" panose="020F0502020204030204" pitchFamily="34" charset="0"/>
                          <a:cs typeface="Calibri" panose="020F0502020204030204" pitchFamily="34" charset="0"/>
                          <a:sym typeface="+mn-ea"/>
                        </a:rPr>
                        <a:t>formazione</a:t>
                      </a:r>
                      <a:r>
                        <a:rPr lang="en-US" sz="1000" b="0" dirty="0">
                          <a:solidFill>
                            <a:schemeClr val="tx1"/>
                          </a:solidFill>
                          <a:latin typeface="Calibri" panose="020F0502020204030204" pitchFamily="34" charset="0"/>
                          <a:cs typeface="Calibri" panose="020F0502020204030204" pitchFamily="34" charset="0"/>
                          <a:sym typeface="+mn-ea"/>
                        </a:rPr>
                        <a:t> e</a:t>
                      </a:r>
                      <a:r>
                        <a:rPr lang="it-IT" altLang="en-US" sz="1000" b="0" dirty="0">
                          <a:solidFill>
                            <a:schemeClr val="tx1"/>
                          </a:solidFill>
                          <a:latin typeface="Calibri" panose="020F0502020204030204" pitchFamily="34" charset="0"/>
                          <a:cs typeface="Calibri" panose="020F0502020204030204" pitchFamily="34" charset="0"/>
                          <a:sym typeface="+mn-ea"/>
                        </a:rPr>
                        <a:t> </a:t>
                      </a:r>
                      <a:r>
                        <a:rPr lang="en-US" sz="1000" b="0" dirty="0" err="1">
                          <a:solidFill>
                            <a:schemeClr val="tx1"/>
                          </a:solidFill>
                          <a:latin typeface="Calibri" panose="020F0502020204030204" pitchFamily="34" charset="0"/>
                          <a:cs typeface="Calibri" panose="020F0502020204030204" pitchFamily="34" charset="0"/>
                          <a:sym typeface="+mn-ea"/>
                        </a:rPr>
                        <a:t>istruzione</a:t>
                      </a:r>
                      <a:r>
                        <a:rPr lang="en-US" sz="1000" b="0" dirty="0">
                          <a:solidFill>
                            <a:schemeClr val="tx1"/>
                          </a:solidFill>
                          <a:latin typeface="Calibri" panose="020F0502020204030204" pitchFamily="34" charset="0"/>
                          <a:cs typeface="Calibri" panose="020F0502020204030204" pitchFamily="34" charset="0"/>
                          <a:sym typeface="+mn-ea"/>
                        </a:rPr>
                        <a:t> </a:t>
                      </a:r>
                      <a:r>
                        <a:rPr lang="en-US" sz="1000" b="0" dirty="0" err="1">
                          <a:solidFill>
                            <a:schemeClr val="tx1"/>
                          </a:solidFill>
                          <a:latin typeface="Calibri" panose="020F0502020204030204" pitchFamily="34" charset="0"/>
                          <a:cs typeface="Calibri" panose="020F0502020204030204" pitchFamily="34" charset="0"/>
                          <a:sym typeface="+mn-ea"/>
                        </a:rPr>
                        <a:t>negli</a:t>
                      </a:r>
                      <a:r>
                        <a:rPr lang="en-US" sz="1000" b="0" dirty="0">
                          <a:solidFill>
                            <a:schemeClr val="tx1"/>
                          </a:solidFill>
                          <a:latin typeface="Calibri" panose="020F0502020204030204" pitchFamily="34" charset="0"/>
                          <a:cs typeface="Calibri" panose="020F0502020204030204" pitchFamily="34" charset="0"/>
                          <a:sym typeface="+mn-ea"/>
                        </a:rPr>
                        <a:t> </a:t>
                      </a:r>
                      <a:r>
                        <a:rPr lang="en-US" sz="1000" b="0" dirty="0" err="1">
                          <a:solidFill>
                            <a:schemeClr val="tx1"/>
                          </a:solidFill>
                          <a:latin typeface="Calibri" panose="020F0502020204030204" pitchFamily="34" charset="0"/>
                          <a:cs typeface="Calibri" panose="020F0502020204030204" pitchFamily="34" charset="0"/>
                          <a:sym typeface="+mn-ea"/>
                        </a:rPr>
                        <a:t>ultimi</a:t>
                      </a:r>
                      <a:r>
                        <a:rPr lang="en-US" sz="1000" b="0" dirty="0">
                          <a:solidFill>
                            <a:schemeClr val="tx1"/>
                          </a:solidFill>
                          <a:latin typeface="Calibri" panose="020F0502020204030204" pitchFamily="34" charset="0"/>
                          <a:cs typeface="Calibri" panose="020F0502020204030204" pitchFamily="34" charset="0"/>
                          <a:sym typeface="+mn-ea"/>
                        </a:rPr>
                        <a:t> 12 </a:t>
                      </a:r>
                      <a:r>
                        <a:rPr lang="en-US" sz="1000" b="0" dirty="0" err="1">
                          <a:solidFill>
                            <a:schemeClr val="tx1"/>
                          </a:solidFill>
                          <a:latin typeface="Calibri" panose="020F0502020204030204" pitchFamily="34" charset="0"/>
                          <a:cs typeface="Calibri" panose="020F0502020204030204" pitchFamily="34" charset="0"/>
                          <a:sym typeface="+mn-ea"/>
                        </a:rPr>
                        <a:t>mesi</a:t>
                      </a:r>
                      <a:endParaRPr lang="it-IT" sz="1000" b="0" dirty="0">
                        <a:solidFill>
                          <a:schemeClr val="tx1"/>
                        </a:solidFill>
                        <a:latin typeface="Calibri" panose="020F0502020204030204" pitchFamily="34" charset="0"/>
                        <a:cs typeface="Calibri" panose="020F0502020204030204" pitchFamily="34" charset="0"/>
                      </a:endParaRP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3"/>
                  </a:ext>
                </a:extLst>
              </a:tr>
              <a:tr h="535940">
                <a:tc>
                  <a:txBody>
                    <a:bodyPr/>
                    <a:lstStyle/>
                    <a:p>
                      <a:pPr indent="0" algn="ctr">
                        <a:buNone/>
                      </a:pPr>
                      <a:r>
                        <a:rPr lang="it-IT" altLang="en-US" sz="1000" b="1">
                          <a:solidFill>
                            <a:srgbClr val="000000"/>
                          </a:solidFill>
                          <a:latin typeface="Calibri" panose="020F0502020204030204" pitchFamily="34" charset="0"/>
                          <a:cs typeface="Calibri" panose="020F0502020204030204" pitchFamily="34" charset="0"/>
                        </a:rPr>
                        <a:t>5.5</a:t>
                      </a: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60960" indent="-9525" algn="just">
                        <a:buClrTx/>
                        <a:buSzTx/>
                        <a:buFontTx/>
                        <a:buNone/>
                      </a:pPr>
                      <a:r>
                        <a:rPr lang="it-IT" altLang="en-US" sz="1000" b="0" dirty="0">
                          <a:solidFill>
                            <a:schemeClr val="tx1"/>
                          </a:solidFill>
                          <a:latin typeface="Calibri" panose="020F0502020204030204" pitchFamily="34" charset="0"/>
                          <a:cs typeface="Calibri" panose="020F0502020204030204" pitchFamily="34" charset="0"/>
                          <a:sym typeface="+mn-ea"/>
                        </a:rPr>
                        <a:t>E</a:t>
                      </a:r>
                      <a:r>
                        <a:rPr lang="en-US" sz="1000" b="0" dirty="0" err="1">
                          <a:solidFill>
                            <a:schemeClr val="tx1"/>
                          </a:solidFill>
                          <a:latin typeface="Calibri" panose="020F0502020204030204" pitchFamily="34" charset="0"/>
                          <a:cs typeface="Calibri" panose="020F0502020204030204" pitchFamily="34" charset="0"/>
                          <a:sym typeface="+mn-ea"/>
                        </a:rPr>
                        <a:t>ntro</a:t>
                      </a:r>
                      <a:r>
                        <a:rPr lang="en-US" sz="1000" b="0" dirty="0">
                          <a:solidFill>
                            <a:schemeClr val="tx1"/>
                          </a:solidFill>
                          <a:latin typeface="Calibri" panose="020F0502020204030204" pitchFamily="34" charset="0"/>
                          <a:cs typeface="Calibri" panose="020F0502020204030204" pitchFamily="34" charset="0"/>
                          <a:sym typeface="+mn-ea"/>
                        </a:rPr>
                        <a:t> il 2030 </a:t>
                      </a:r>
                      <a:r>
                        <a:rPr lang="en-US" sz="1000" b="0" dirty="0" err="1">
                          <a:solidFill>
                            <a:schemeClr val="tx1"/>
                          </a:solidFill>
                          <a:latin typeface="Calibri" panose="020F0502020204030204" pitchFamily="34" charset="0"/>
                          <a:cs typeface="Calibri" panose="020F0502020204030204" pitchFamily="34" charset="0"/>
                          <a:sym typeface="+mn-ea"/>
                        </a:rPr>
                        <a:t>dimezzare</a:t>
                      </a:r>
                      <a:r>
                        <a:rPr lang="en-US" sz="1000" b="0" dirty="0">
                          <a:solidFill>
                            <a:schemeClr val="tx1"/>
                          </a:solidFill>
                          <a:latin typeface="Calibri" panose="020F0502020204030204" pitchFamily="34" charset="0"/>
                          <a:cs typeface="Calibri" panose="020F0502020204030204" pitchFamily="34" charset="0"/>
                          <a:sym typeface="+mn-ea"/>
                        </a:rPr>
                        <a:t> il gap </a:t>
                      </a:r>
                      <a:r>
                        <a:rPr lang="en-US" sz="1000" b="0" dirty="0" err="1">
                          <a:solidFill>
                            <a:schemeClr val="tx1"/>
                          </a:solidFill>
                          <a:latin typeface="Calibri" panose="020F0502020204030204" pitchFamily="34" charset="0"/>
                          <a:cs typeface="Calibri" panose="020F0502020204030204" pitchFamily="34" charset="0"/>
                          <a:sym typeface="+mn-ea"/>
                        </a:rPr>
                        <a:t>occupazionale</a:t>
                      </a:r>
                      <a:r>
                        <a:rPr lang="en-US" sz="1000" b="0" dirty="0">
                          <a:solidFill>
                            <a:schemeClr val="tx1"/>
                          </a:solidFill>
                          <a:latin typeface="Calibri" panose="020F0502020204030204" pitchFamily="34" charset="0"/>
                          <a:cs typeface="Calibri" panose="020F0502020204030204" pitchFamily="34" charset="0"/>
                          <a:sym typeface="+mn-ea"/>
                        </a:rPr>
                        <a:t> di </a:t>
                      </a:r>
                      <a:r>
                        <a:rPr lang="en-US" sz="1000" b="0" dirty="0" err="1">
                          <a:solidFill>
                            <a:schemeClr val="tx1"/>
                          </a:solidFill>
                          <a:latin typeface="Calibri" panose="020F0502020204030204" pitchFamily="34" charset="0"/>
                          <a:cs typeface="Calibri" panose="020F0502020204030204" pitchFamily="34" charset="0"/>
                          <a:sym typeface="+mn-ea"/>
                        </a:rPr>
                        <a:t>genere</a:t>
                      </a:r>
                      <a:r>
                        <a:rPr lang="en-US" sz="1000" b="0" dirty="0">
                          <a:solidFill>
                            <a:schemeClr val="tx1"/>
                          </a:solidFill>
                          <a:latin typeface="Calibri" panose="020F0502020204030204" pitchFamily="34" charset="0"/>
                          <a:cs typeface="Calibri" panose="020F0502020204030204" pitchFamily="34" charset="0"/>
                          <a:sym typeface="+mn-ea"/>
                        </a:rPr>
                        <a:t> rispetto al 2020</a:t>
                      </a:r>
                      <a:r>
                        <a:rPr lang="en-US" sz="1000" b="0" dirty="0">
                          <a:solidFill>
                            <a:schemeClr val="tx1"/>
                          </a:solidFill>
                          <a:highlight>
                            <a:srgbClr val="FAFCFC"/>
                          </a:highlight>
                          <a:latin typeface="Calibri" panose="020F0502020204030204" pitchFamily="34" charset="0"/>
                          <a:cs typeface="Calibri" panose="020F0502020204030204" pitchFamily="34" charset="0"/>
                          <a:sym typeface="+mn-ea"/>
                        </a:rPr>
                        <a:t> </a:t>
                      </a:r>
                      <a:endParaRPr lang="it-IT" sz="1000" b="0" dirty="0">
                        <a:solidFill>
                          <a:schemeClr val="tx1"/>
                        </a:solidFill>
                        <a:latin typeface="Calibri" panose="020F0502020204030204" pitchFamily="34" charset="0"/>
                        <a:cs typeface="Calibri" panose="020F0502020204030204" pitchFamily="34" charset="0"/>
                        <a:sym typeface="+mn-ea"/>
                      </a:endParaRP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r>
                        <a:rPr lang="en-US" sz="1000" b="0" dirty="0" err="1">
                          <a:solidFill>
                            <a:srgbClr val="000000"/>
                          </a:solidFill>
                          <a:latin typeface="Calibri" panose="020F0502020204030204" pitchFamily="34" charset="0"/>
                          <a:cs typeface="Calibri" panose="020F0502020204030204" pitchFamily="34" charset="0"/>
                        </a:rPr>
                        <a:t>INNOVAZIONE ISTITUZIONALE E PARTECIPAZIONE</a:t>
                      </a: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r>
                        <a:rPr lang="en-US" sz="1000" b="0" dirty="0" err="1">
                          <a:solidFill>
                            <a:srgbClr val="000000"/>
                          </a:solidFill>
                          <a:latin typeface="Calibri" panose="020F0502020204030204" pitchFamily="34" charset="0"/>
                          <a:cs typeface="Calibri" panose="020F0502020204030204" pitchFamily="34" charset="0"/>
                        </a:rPr>
                        <a:t>UE069 -Attivare processi di ricambio generazionale tramite ampliamento "mirato" degli organici degli uffici dell'Unione e dei Comuni, dopo anni di riduzione generalizzata del personale a causa dei rigidi vincoli assunzionali (spending review)</a:t>
                      </a: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None/>
                        <a:defRPr/>
                      </a:pPr>
                      <a:r>
                        <a:rPr lang="en-US" sz="1000" b="0" dirty="0" err="1">
                          <a:solidFill>
                            <a:srgbClr val="000000"/>
                          </a:solidFill>
                          <a:latin typeface="Calibri" panose="020F0502020204030204" pitchFamily="34" charset="0"/>
                          <a:cs typeface="Calibri" panose="020F0502020204030204" pitchFamily="34" charset="0"/>
                        </a:rPr>
                        <a:t>L'Unione dei comuni della Bassa Romagna non gestisce indicatori e relativi target a livello di DUP ma a livello di Piano performance inserito nel PIAO sezione 2.</a:t>
                      </a: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4"/>
                  </a:ext>
                </a:extLst>
              </a:tr>
              <a:tr h="468630">
                <a:tc>
                  <a:txBody>
                    <a:bodyPr/>
                    <a:lstStyle/>
                    <a:p>
                      <a:pPr indent="0" algn="ctr">
                        <a:buNone/>
                      </a:pPr>
                      <a:r>
                        <a:rPr lang="it-IT" altLang="en-US" sz="1000" b="1">
                          <a:solidFill>
                            <a:schemeClr val="tx1"/>
                          </a:solidFill>
                          <a:latin typeface="Calibri" panose="020F0502020204030204" pitchFamily="34" charset="0"/>
                          <a:cs typeface="Calibri" panose="020F0502020204030204" pitchFamily="34" charset="0"/>
                          <a:sym typeface="+mn-ea"/>
                        </a:rPr>
                        <a:t>10.4</a:t>
                      </a:r>
                    </a:p>
                    <a:p>
                      <a:pPr indent="0" algn="ctr">
                        <a:buNone/>
                      </a:pPr>
                      <a:endParaRPr lang="it-IT" altLang="en-US" sz="1000" b="1">
                        <a:solidFill>
                          <a:schemeClr val="tx1"/>
                        </a:solidFill>
                        <a:latin typeface="Calibri" panose="020F0502020204030204" pitchFamily="34" charset="0"/>
                        <a:cs typeface="Calibri" panose="020F0502020204030204" pitchFamily="34" charset="0"/>
                        <a:sym typeface="+mn-ea"/>
                      </a:endParaRP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60960" indent="-9525" algn="just">
                        <a:buClrTx/>
                        <a:buSzTx/>
                        <a:buFontTx/>
                        <a:buNone/>
                      </a:pPr>
                      <a:r>
                        <a:rPr lang="en-US" sz="1000" dirty="0" err="1">
                          <a:solidFill>
                            <a:schemeClr val="tx1"/>
                          </a:solidFill>
                          <a:latin typeface="Calibri" panose="020F0502020204030204" pitchFamily="34" charset="0"/>
                          <a:cs typeface="Calibri" panose="020F0502020204030204" pitchFamily="34" charset="0"/>
                          <a:sym typeface="+mn-ea"/>
                        </a:rPr>
                        <a:t>Entro</a:t>
                      </a:r>
                      <a:r>
                        <a:rPr lang="en-US" sz="1000" dirty="0">
                          <a:solidFill>
                            <a:schemeClr val="tx1"/>
                          </a:solidFill>
                          <a:latin typeface="Calibri" panose="020F0502020204030204" pitchFamily="34" charset="0"/>
                          <a:cs typeface="Calibri" panose="020F0502020204030204" pitchFamily="34" charset="0"/>
                          <a:sym typeface="+mn-ea"/>
                        </a:rPr>
                        <a:t> il 2030 </a:t>
                      </a:r>
                      <a:r>
                        <a:rPr lang="en-US" sz="1000" dirty="0" err="1">
                          <a:solidFill>
                            <a:schemeClr val="tx1"/>
                          </a:solidFill>
                          <a:latin typeface="Calibri" panose="020F0502020204030204" pitchFamily="34" charset="0"/>
                          <a:cs typeface="Calibri" panose="020F0502020204030204" pitchFamily="34" charset="0"/>
                          <a:sym typeface="+mn-ea"/>
                        </a:rPr>
                        <a:t>raggiungere</a:t>
                      </a:r>
                      <a:r>
                        <a:rPr lang="en-US" sz="1000" dirty="0">
                          <a:solidFill>
                            <a:schemeClr val="tx1"/>
                          </a:solidFill>
                          <a:latin typeface="Calibri" panose="020F0502020204030204" pitchFamily="34" charset="0"/>
                          <a:cs typeface="Calibri" panose="020F0502020204030204" pitchFamily="34" charset="0"/>
                          <a:sym typeface="+mn-ea"/>
                        </a:rPr>
                        <a:t> </a:t>
                      </a:r>
                      <a:r>
                        <a:rPr lang="en-US" sz="1000" dirty="0" err="1">
                          <a:solidFill>
                            <a:schemeClr val="tx1"/>
                          </a:solidFill>
                          <a:latin typeface="Calibri" panose="020F0502020204030204" pitchFamily="34" charset="0"/>
                          <a:cs typeface="Calibri" panose="020F0502020204030204" pitchFamily="34" charset="0"/>
                          <a:sym typeface="+mn-ea"/>
                        </a:rPr>
                        <a:t>l'indice</a:t>
                      </a:r>
                      <a:r>
                        <a:rPr lang="en-US" sz="1000" dirty="0">
                          <a:solidFill>
                            <a:schemeClr val="tx1"/>
                          </a:solidFill>
                          <a:latin typeface="Calibri" panose="020F0502020204030204" pitchFamily="34" charset="0"/>
                          <a:cs typeface="Calibri" panose="020F0502020204030204" pitchFamily="34" charset="0"/>
                          <a:sym typeface="+mn-ea"/>
                        </a:rPr>
                        <a:t> di </a:t>
                      </a:r>
                      <a:r>
                        <a:rPr lang="en-US" sz="1000" dirty="0" err="1">
                          <a:solidFill>
                            <a:schemeClr val="tx1"/>
                          </a:solidFill>
                          <a:latin typeface="Calibri" panose="020F0502020204030204" pitchFamily="34" charset="0"/>
                          <a:cs typeface="Calibri" panose="020F0502020204030204" pitchFamily="34" charset="0"/>
                          <a:sym typeface="+mn-ea"/>
                        </a:rPr>
                        <a:t>disuguaglianza</a:t>
                      </a:r>
                      <a:r>
                        <a:rPr lang="en-US" sz="1000" dirty="0">
                          <a:solidFill>
                            <a:schemeClr val="tx1"/>
                          </a:solidFill>
                          <a:latin typeface="Calibri" panose="020F0502020204030204" pitchFamily="34" charset="0"/>
                          <a:cs typeface="Calibri" panose="020F0502020204030204" pitchFamily="34" charset="0"/>
                          <a:sym typeface="+mn-ea"/>
                        </a:rPr>
                        <a:t> del </a:t>
                      </a:r>
                      <a:r>
                        <a:rPr lang="en-US" sz="1000" dirty="0" err="1">
                          <a:solidFill>
                            <a:schemeClr val="tx1"/>
                          </a:solidFill>
                          <a:latin typeface="Calibri" panose="020F0502020204030204" pitchFamily="34" charset="0"/>
                          <a:cs typeface="Calibri" panose="020F0502020204030204" pitchFamily="34" charset="0"/>
                          <a:sym typeface="+mn-ea"/>
                        </a:rPr>
                        <a:t>reddito</a:t>
                      </a:r>
                      <a:r>
                        <a:rPr lang="en-US" sz="1000" dirty="0">
                          <a:solidFill>
                            <a:schemeClr val="tx1"/>
                          </a:solidFill>
                          <a:latin typeface="Calibri" panose="020F0502020204030204" pitchFamily="34" charset="0"/>
                          <a:cs typeface="Calibri" panose="020F0502020204030204" pitchFamily="34" charset="0"/>
                          <a:sym typeface="+mn-ea"/>
                        </a:rPr>
                        <a:t> </a:t>
                      </a:r>
                      <a:r>
                        <a:rPr lang="en-US" sz="1000" dirty="0" err="1">
                          <a:solidFill>
                            <a:schemeClr val="tx1"/>
                          </a:solidFill>
                          <a:latin typeface="Calibri" panose="020F0502020204030204" pitchFamily="34" charset="0"/>
                          <a:cs typeface="Calibri" panose="020F0502020204030204" pitchFamily="34" charset="0"/>
                          <a:sym typeface="+mn-ea"/>
                        </a:rPr>
                        <a:t>disponibile</a:t>
                      </a:r>
                      <a:r>
                        <a:rPr lang="en-US" sz="1000" dirty="0">
                          <a:solidFill>
                            <a:schemeClr val="tx1"/>
                          </a:solidFill>
                          <a:latin typeface="Calibri" panose="020F0502020204030204" pitchFamily="34" charset="0"/>
                          <a:cs typeface="Calibri" panose="020F0502020204030204" pitchFamily="34" charset="0"/>
                          <a:sym typeface="+mn-ea"/>
                        </a:rPr>
                        <a:t> ai </a:t>
                      </a:r>
                      <a:r>
                        <a:rPr lang="en-US" sz="1000" dirty="0" err="1">
                          <a:solidFill>
                            <a:schemeClr val="tx1"/>
                          </a:solidFill>
                          <a:latin typeface="Calibri" panose="020F0502020204030204" pitchFamily="34" charset="0"/>
                          <a:cs typeface="Calibri" panose="020F0502020204030204" pitchFamily="34" charset="0"/>
                          <a:sym typeface="+mn-ea"/>
                        </a:rPr>
                        <a:t>livelli</a:t>
                      </a:r>
                      <a:r>
                        <a:rPr lang="en-US" sz="1000" dirty="0">
                          <a:solidFill>
                            <a:schemeClr val="tx1"/>
                          </a:solidFill>
                          <a:latin typeface="Calibri" panose="020F0502020204030204" pitchFamily="34" charset="0"/>
                          <a:cs typeface="Calibri" panose="020F0502020204030204" pitchFamily="34" charset="0"/>
                          <a:sym typeface="+mn-ea"/>
                        </a:rPr>
                        <a:t> </a:t>
                      </a:r>
                      <a:r>
                        <a:rPr lang="en-US" sz="1000" dirty="0" err="1">
                          <a:solidFill>
                            <a:schemeClr val="tx1"/>
                          </a:solidFill>
                          <a:latin typeface="Calibri" panose="020F0502020204030204" pitchFamily="34" charset="0"/>
                          <a:cs typeface="Calibri" panose="020F0502020204030204" pitchFamily="34" charset="0"/>
                          <a:sym typeface="+mn-ea"/>
                        </a:rPr>
                        <a:t>osservati</a:t>
                      </a:r>
                      <a:r>
                        <a:rPr lang="en-US" sz="1000" dirty="0">
                          <a:solidFill>
                            <a:schemeClr val="tx1"/>
                          </a:solidFill>
                          <a:latin typeface="Calibri" panose="020F0502020204030204" pitchFamily="34" charset="0"/>
                          <a:cs typeface="Calibri" panose="020F0502020204030204" pitchFamily="34" charset="0"/>
                          <a:sym typeface="+mn-ea"/>
                        </a:rPr>
                        <a:t> </a:t>
                      </a:r>
                      <a:r>
                        <a:rPr lang="en-US" sz="1000" dirty="0" err="1">
                          <a:solidFill>
                            <a:schemeClr val="tx1"/>
                          </a:solidFill>
                          <a:latin typeface="Calibri" panose="020F0502020204030204" pitchFamily="34" charset="0"/>
                          <a:cs typeface="Calibri" panose="020F0502020204030204" pitchFamily="34" charset="0"/>
                          <a:sym typeface="+mn-ea"/>
                        </a:rPr>
                        <a:t>nel</a:t>
                      </a:r>
                      <a:r>
                        <a:rPr lang="en-US" sz="1000" dirty="0">
                          <a:solidFill>
                            <a:schemeClr val="tx1"/>
                          </a:solidFill>
                          <a:latin typeface="Calibri" panose="020F0502020204030204" pitchFamily="34" charset="0"/>
                          <a:cs typeface="Calibri" panose="020F0502020204030204" pitchFamily="34" charset="0"/>
                          <a:sym typeface="+mn-ea"/>
                        </a:rPr>
                        <a:t> </a:t>
                      </a:r>
                      <a:r>
                        <a:rPr lang="en-US" sz="1000" dirty="0" err="1">
                          <a:solidFill>
                            <a:schemeClr val="tx1"/>
                          </a:solidFill>
                          <a:latin typeface="Calibri" panose="020F0502020204030204" pitchFamily="34" charset="0"/>
                          <a:cs typeface="Calibri" panose="020F0502020204030204" pitchFamily="34" charset="0"/>
                          <a:sym typeface="+mn-ea"/>
                        </a:rPr>
                        <a:t>migliore</a:t>
                      </a:r>
                      <a:r>
                        <a:rPr lang="en-US" sz="1000" dirty="0">
                          <a:solidFill>
                            <a:schemeClr val="tx1"/>
                          </a:solidFill>
                          <a:latin typeface="Calibri" panose="020F0502020204030204" pitchFamily="34" charset="0"/>
                          <a:cs typeface="Calibri" panose="020F0502020204030204" pitchFamily="34" charset="0"/>
                          <a:sym typeface="+mn-ea"/>
                        </a:rPr>
                        <a:t> </a:t>
                      </a:r>
                      <a:r>
                        <a:rPr lang="en-US" sz="1000" dirty="0" err="1">
                          <a:solidFill>
                            <a:schemeClr val="tx1"/>
                          </a:solidFill>
                          <a:latin typeface="Calibri" panose="020F0502020204030204" pitchFamily="34" charset="0"/>
                          <a:cs typeface="Calibri" panose="020F0502020204030204" pitchFamily="34" charset="0"/>
                          <a:sym typeface="+mn-ea"/>
                        </a:rPr>
                        <a:t>dei</a:t>
                      </a:r>
                      <a:r>
                        <a:rPr lang="en-US" sz="1000" dirty="0">
                          <a:solidFill>
                            <a:schemeClr val="tx1"/>
                          </a:solidFill>
                          <a:latin typeface="Calibri" panose="020F0502020204030204" pitchFamily="34" charset="0"/>
                          <a:cs typeface="Calibri" panose="020F0502020204030204" pitchFamily="34" charset="0"/>
                          <a:sym typeface="+mn-ea"/>
                        </a:rPr>
                        <a:t> </a:t>
                      </a:r>
                      <a:r>
                        <a:rPr lang="en-US" sz="1000" dirty="0" err="1">
                          <a:solidFill>
                            <a:schemeClr val="tx1"/>
                          </a:solidFill>
                          <a:latin typeface="Calibri" panose="020F0502020204030204" pitchFamily="34" charset="0"/>
                          <a:cs typeface="Calibri" panose="020F0502020204030204" pitchFamily="34" charset="0"/>
                          <a:sym typeface="+mn-ea"/>
                        </a:rPr>
                        <a:t>Paesi</a:t>
                      </a:r>
                      <a:r>
                        <a:rPr lang="en-US" sz="1000" dirty="0">
                          <a:solidFill>
                            <a:schemeClr val="tx1"/>
                          </a:solidFill>
                          <a:latin typeface="Calibri" panose="020F0502020204030204" pitchFamily="34" charset="0"/>
                          <a:cs typeface="Calibri" panose="020F0502020204030204" pitchFamily="34" charset="0"/>
                          <a:sym typeface="+mn-ea"/>
                        </a:rPr>
                        <a:t> </a:t>
                      </a:r>
                      <a:r>
                        <a:rPr lang="en-US" sz="1000" dirty="0" err="1">
                          <a:solidFill>
                            <a:schemeClr val="tx1"/>
                          </a:solidFill>
                          <a:latin typeface="Calibri" panose="020F0502020204030204" pitchFamily="34" charset="0"/>
                          <a:cs typeface="Calibri" panose="020F0502020204030204" pitchFamily="34" charset="0"/>
                          <a:sym typeface="+mn-ea"/>
                        </a:rPr>
                        <a:t>europei</a:t>
                      </a:r>
                      <a:r>
                        <a:rPr lang="en-US" sz="1000" dirty="0">
                          <a:solidFill>
                            <a:schemeClr val="tx1"/>
                          </a:solidFill>
                          <a:latin typeface="Calibri" panose="020F0502020204030204" pitchFamily="34" charset="0"/>
                          <a:cs typeface="Calibri" panose="020F0502020204030204" pitchFamily="34" charset="0"/>
                          <a:sym typeface="+mn-ea"/>
                        </a:rPr>
                        <a:t> </a:t>
                      </a:r>
                      <a:endParaRPr lang="en-US" sz="1000" b="0" dirty="0">
                        <a:solidFill>
                          <a:schemeClr val="tx1"/>
                        </a:solidFill>
                        <a:latin typeface="Calibri" panose="020F0502020204030204" pitchFamily="34" charset="0"/>
                        <a:cs typeface="Calibri" panose="020F0502020204030204" pitchFamily="34" charset="0"/>
                        <a:sym typeface="+mn-ea"/>
                      </a:endParaRPr>
                    </a:p>
                  </a:txBody>
                  <a:tcPr marL="12700" marR="12700" marT="12700" anchor="ctr">
                    <a:lnL w="12700">
                      <a:solidFill>
                        <a:schemeClr val="tx1"/>
                      </a:solidFill>
                      <a:prstDash val="soli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marL="46990" indent="5080" algn="just">
                        <a:spcBef>
                          <a:spcPts val="0"/>
                        </a:spcBef>
                        <a:spcAft>
                          <a:spcPts val="0"/>
                        </a:spcAft>
                        <a:buClrTx/>
                        <a:buSzTx/>
                        <a:buFontTx/>
                        <a:buNone/>
                        <a:defRPr/>
                      </a:pPr>
                      <a:endParaRPr lang="en-US" sz="1000" b="0" dirty="0" err="1">
                        <a:solidFill>
                          <a:srgbClr val="000000"/>
                        </a:solidFill>
                        <a:latin typeface="Calibri" panose="020F0502020204030204" pitchFamily="34" charset="0"/>
                        <a:cs typeface="Calibri" panose="020F0502020204030204" pitchFamily="34" charset="0"/>
                      </a:endParaRPr>
                    </a:p>
                  </a:txBody>
                  <a:tcPr marL="12700" marR="12700" marT="1270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ttotitolo 2">
            <a:extLst>
              <a:ext uri="{FF2B5EF4-FFF2-40B4-BE49-F238E27FC236}">
                <a16:creationId xmlns:a16="http://schemas.microsoft.com/office/drawing/2014/main" id="{84E7DF9C-1FFC-1238-64D7-65BDBF1BD970}"/>
              </a:ext>
            </a:extLst>
          </p:cNvPr>
          <p:cNvSpPr txBox="1">
            <a:spLocks/>
          </p:cNvSpPr>
          <p:nvPr/>
        </p:nvSpPr>
        <p:spPr>
          <a:xfrm>
            <a:off x="-1" y="2341264"/>
            <a:ext cx="13416913" cy="52215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ct val="0"/>
              </a:spcBef>
              <a:spcAft>
                <a:spcPts val="550"/>
              </a:spcAft>
              <a:buClr>
                <a:schemeClr val="accent1"/>
              </a:buClr>
              <a:buFont typeface="Wingdings" panose="05000000000000000000" pitchFamily="2" charset="2"/>
              <a:buChar char="ü"/>
            </a:pPr>
            <a:r>
              <a:rPr lang="it-IT" altLang="it-IT" sz="1800" b="1" dirty="0">
                <a:solidFill>
                  <a:schemeClr val="tx1"/>
                </a:solidFill>
                <a:latin typeface="Calibri" panose="020F0502020204030204" pitchFamily="34" charset="0"/>
                <a:cs typeface="Calibri" panose="020F0502020204030204" pitchFamily="34" charset="0"/>
              </a:rPr>
              <a:t>La Strategia regionale per lo sviluppo sostenibile della Regione Emilia-Romagna. </a:t>
            </a:r>
            <a:r>
              <a:rPr lang="it-IT" altLang="it-IT" sz="1800" dirty="0">
                <a:solidFill>
                  <a:schemeClr val="tx1"/>
                </a:solidFill>
                <a:latin typeface="Calibri" panose="020F0502020204030204" pitchFamily="34" charset="0"/>
                <a:cs typeface="Calibri" panose="020F0502020204030204" pitchFamily="34" charset="0"/>
              </a:rPr>
              <a:t>È stata approvata nel novembre 2021 ed è </a:t>
            </a:r>
            <a:r>
              <a:rPr lang="it-IT" altLang="it-IT" sz="1800" b="1" dirty="0">
                <a:solidFill>
                  <a:schemeClr val="tx1"/>
                </a:solidFill>
                <a:latin typeface="Calibri" panose="020F0502020204030204" pitchFamily="34" charset="0"/>
                <a:cs typeface="Calibri" panose="020F0502020204030204" pitchFamily="34" charset="0"/>
              </a:rPr>
              <a:t>integrata</a:t>
            </a:r>
            <a:r>
              <a:rPr lang="it-IT" altLang="it-IT" sz="1800" dirty="0">
                <a:solidFill>
                  <a:schemeClr val="tx1"/>
                </a:solidFill>
                <a:latin typeface="Calibri" panose="020F0502020204030204" pitchFamily="34" charset="0"/>
                <a:cs typeface="Calibri" panose="020F0502020204030204" pitchFamily="34" charset="0"/>
              </a:rPr>
              <a:t> con gli strumenti di pianificazione e programmazione regionali, </a:t>
            </a:r>
            <a:r>
              <a:rPr lang="it-IT" altLang="it-IT" sz="1800" b="1" dirty="0">
                <a:solidFill>
                  <a:schemeClr val="tx1"/>
                </a:solidFill>
                <a:latin typeface="Calibri" panose="020F0502020204030204" pitchFamily="34" charset="0"/>
                <a:cs typeface="Calibri" panose="020F0502020204030204" pitchFamily="34" charset="0"/>
              </a:rPr>
              <a:t>condivisa </a:t>
            </a:r>
            <a:r>
              <a:rPr lang="it-IT" altLang="it-IT" sz="1800" dirty="0">
                <a:solidFill>
                  <a:schemeClr val="tx1"/>
                </a:solidFill>
                <a:latin typeface="Calibri" panose="020F0502020204030204" pitchFamily="34" charset="0"/>
                <a:cs typeface="Calibri" panose="020F0502020204030204" pitchFamily="34" charset="0"/>
              </a:rPr>
              <a:t>in quanto coerente con il </a:t>
            </a:r>
            <a:r>
              <a:rPr lang="it-IT" altLang="it-IT" sz="1800" i="1" dirty="0">
                <a:solidFill>
                  <a:schemeClr val="tx1"/>
                </a:solidFill>
                <a:latin typeface="Calibri" panose="020F0502020204030204" pitchFamily="34" charset="0"/>
                <a:cs typeface="Calibri" panose="020F0502020204030204" pitchFamily="34" charset="0"/>
              </a:rPr>
              <a:t>Patto per il Lavoro e per il clima </a:t>
            </a:r>
            <a:r>
              <a:rPr lang="it-IT" altLang="it-IT" sz="1800" dirty="0">
                <a:solidFill>
                  <a:schemeClr val="tx1"/>
                </a:solidFill>
                <a:latin typeface="Calibri" panose="020F0502020204030204" pitchFamily="34" charset="0"/>
                <a:cs typeface="Calibri" panose="020F0502020204030204" pitchFamily="34" charset="0"/>
              </a:rPr>
              <a:t>sottoscritto da oltre 50 istituzioni e organizzazioni, </a:t>
            </a:r>
            <a:r>
              <a:rPr lang="it-IT" altLang="it-IT" sz="1800" b="1" dirty="0">
                <a:solidFill>
                  <a:schemeClr val="tx1"/>
                </a:solidFill>
                <a:latin typeface="Calibri" panose="020F0502020204030204" pitchFamily="34" charset="0"/>
                <a:cs typeface="Calibri" panose="020F0502020204030204" pitchFamily="34" charset="0"/>
              </a:rPr>
              <a:t>ambiziosa</a:t>
            </a:r>
            <a:r>
              <a:rPr lang="it-IT" altLang="it-IT" sz="1800" dirty="0">
                <a:solidFill>
                  <a:schemeClr val="tx1"/>
                </a:solidFill>
                <a:latin typeface="Calibri" panose="020F0502020204030204" pitchFamily="34" charset="0"/>
                <a:cs typeface="Calibri" panose="020F0502020204030204" pitchFamily="34" charset="0"/>
              </a:rPr>
              <a:t> perché indica traguardi all’altezza delle sfide globali, </a:t>
            </a:r>
            <a:r>
              <a:rPr lang="it-IT" sz="1800" b="1" dirty="0">
                <a:ea typeface="Century Gothic"/>
                <a:cs typeface="Century Gothic"/>
                <a:sym typeface="Century Gothic"/>
              </a:rPr>
              <a:t>aperta, dinamica e misurabile </a:t>
            </a:r>
            <a:r>
              <a:rPr lang="it-IT" sz="1800" dirty="0">
                <a:ea typeface="Century Gothic"/>
                <a:cs typeface="Century Gothic"/>
                <a:sym typeface="Century Gothic"/>
              </a:rPr>
              <a:t>perché oggetto di aggiornamento, monitoraggio e revisione continui e </a:t>
            </a:r>
            <a:r>
              <a:rPr lang="it-IT" sz="1800" b="1" dirty="0">
                <a:ea typeface="Century Gothic"/>
                <a:cs typeface="Century Gothic"/>
                <a:sym typeface="Century Gothic"/>
              </a:rPr>
              <a:t>partecipata</a:t>
            </a:r>
            <a:r>
              <a:rPr lang="it-IT" sz="1800" dirty="0">
                <a:ea typeface="Century Gothic"/>
                <a:cs typeface="Century Gothic"/>
                <a:sym typeface="Century Gothic"/>
              </a:rPr>
              <a:t> attraverso il Forum regionale per lo Sviluppo Sostenibile. </a:t>
            </a:r>
          </a:p>
          <a:p>
            <a:pPr algn="just">
              <a:spcBef>
                <a:spcPct val="0"/>
              </a:spcBef>
              <a:spcAft>
                <a:spcPts val="550"/>
              </a:spcAft>
              <a:buClr>
                <a:schemeClr val="accent1"/>
              </a:buClr>
              <a:buFont typeface="Wingdings" panose="05000000000000000000" pitchFamily="2" charset="2"/>
              <a:buChar char="ü"/>
            </a:pPr>
            <a:r>
              <a:rPr lang="it-IT" sz="1800" b="1" dirty="0">
                <a:ea typeface="Century Gothic"/>
                <a:cs typeface="Century Gothic"/>
                <a:sym typeface="Century Gothic"/>
              </a:rPr>
              <a:t>I territori e la cittadinanza per lo sviluppo sostenibile. </a:t>
            </a:r>
            <a:r>
              <a:rPr lang="it-IT" sz="1800" dirty="0">
                <a:ea typeface="Century Gothic"/>
                <a:cs typeface="Century Gothic"/>
                <a:sym typeface="Century Gothic"/>
              </a:rPr>
              <a:t>La Strategia si propone di radicare l’Agenda ONU 2030 nei territori rendendo gli </a:t>
            </a:r>
            <a:r>
              <a:rPr lang="it-IT" sz="1800" b="1" dirty="0">
                <a:ea typeface="Century Gothic"/>
                <a:cs typeface="Century Gothic"/>
                <a:sym typeface="Century Gothic"/>
              </a:rPr>
              <a:t>enti locali protagonisti </a:t>
            </a:r>
            <a:r>
              <a:rPr lang="it-IT" sz="1800" dirty="0">
                <a:ea typeface="Century Gothic"/>
                <a:cs typeface="Century Gothic"/>
                <a:sym typeface="Century Gothic"/>
              </a:rPr>
              <a:t>e di </a:t>
            </a:r>
            <a:r>
              <a:rPr lang="it-IT" altLang="it-IT" sz="1800" dirty="0">
                <a:solidFill>
                  <a:schemeClr val="tx1"/>
                </a:solidFill>
                <a:latin typeface="Calibri" panose="020F0502020204030204" pitchFamily="34" charset="0"/>
                <a:cs typeface="Calibri" panose="020F0502020204030204" pitchFamily="34" charset="0"/>
              </a:rPr>
              <a:t>offrire una </a:t>
            </a:r>
            <a:r>
              <a:rPr lang="it-IT" altLang="it-IT" sz="1800" b="1" dirty="0">
                <a:solidFill>
                  <a:schemeClr val="tx1"/>
                </a:solidFill>
                <a:latin typeface="Calibri" panose="020F0502020204030204" pitchFamily="34" charset="0"/>
                <a:cs typeface="Calibri" panose="020F0502020204030204" pitchFamily="34" charset="0"/>
              </a:rPr>
              <a:t>rendicontazione pubblica </a:t>
            </a:r>
            <a:r>
              <a:rPr lang="it-IT" altLang="it-IT" sz="1800" dirty="0">
                <a:solidFill>
                  <a:schemeClr val="tx1"/>
                </a:solidFill>
                <a:latin typeface="Calibri" panose="020F0502020204030204" pitchFamily="34" charset="0"/>
                <a:cs typeface="Calibri" panose="020F0502020204030204" pitchFamily="34" charset="0"/>
              </a:rPr>
              <a:t>dello stato di attuazione degli obiettivi e delle azioni per raggiungerli al fine di costituire </a:t>
            </a:r>
            <a:r>
              <a:rPr lang="it-IT" altLang="it-IT" sz="1800" b="1" dirty="0">
                <a:solidFill>
                  <a:schemeClr val="tx1"/>
                </a:solidFill>
                <a:latin typeface="Calibri" panose="020F0502020204030204" pitchFamily="34" charset="0"/>
                <a:cs typeface="Calibri" panose="020F0502020204030204" pitchFamily="34" charset="0"/>
              </a:rPr>
              <a:t>un quadro di riferimento per le pratiche di sostenibilità di cittadini, imprese e associazioni. </a:t>
            </a:r>
          </a:p>
          <a:p>
            <a:pPr algn="just" eaLnBrk="1" hangingPunct="1">
              <a:spcBef>
                <a:spcPct val="0"/>
              </a:spcBef>
              <a:spcAft>
                <a:spcPts val="550"/>
              </a:spcAft>
              <a:buClr>
                <a:schemeClr val="accent1"/>
              </a:buClr>
              <a:buSzTx/>
              <a:buFont typeface="Wingdings" panose="05000000000000000000" pitchFamily="2" charset="2"/>
              <a:buChar char="ü"/>
            </a:pPr>
            <a:r>
              <a:rPr lang="it-IT" altLang="it-IT" sz="1800" b="1" dirty="0">
                <a:solidFill>
                  <a:schemeClr val="tx1"/>
                </a:solidFill>
                <a:latin typeface="Calibri" panose="020F0502020204030204" pitchFamily="34" charset="0"/>
                <a:cs typeface="Calibri" panose="020F0502020204030204" pitchFamily="34" charset="0"/>
              </a:rPr>
              <a:t>Il Documento di economia e finanza regionale (DEFR). </a:t>
            </a:r>
            <a:r>
              <a:rPr lang="it-IT" altLang="it-IT" sz="1800" dirty="0">
                <a:solidFill>
                  <a:schemeClr val="tx1"/>
                </a:solidFill>
                <a:latin typeface="Calibri" panose="020F0502020204030204" pitchFamily="34" charset="0"/>
                <a:cs typeface="Calibri" panose="020F0502020204030204" pitchFamily="34" charset="0"/>
              </a:rPr>
              <a:t>È il principale documento di programmazione economico-finanziaria della Regione che viene approvato annualmente con una proiezione triennale A partire da quest’anno </a:t>
            </a:r>
            <a:r>
              <a:rPr lang="it-IT" altLang="it-IT" sz="1800" b="1" dirty="0">
                <a:solidFill>
                  <a:schemeClr val="tx1"/>
                </a:solidFill>
                <a:latin typeface="Calibri" panose="020F0502020204030204" pitchFamily="34" charset="0"/>
                <a:cs typeface="Calibri" panose="020F0502020204030204" pitchFamily="34" charset="0"/>
              </a:rPr>
              <a:t>il DEFR contiene l’andamento di 35 obiettivi quantitativi </a:t>
            </a:r>
            <a:r>
              <a:rPr lang="it-IT" altLang="it-IT" sz="1800" dirty="0">
                <a:solidFill>
                  <a:schemeClr val="tx1"/>
                </a:solidFill>
                <a:latin typeface="Calibri" panose="020F0502020204030204" pitchFamily="34" charset="0"/>
                <a:cs typeface="Calibri" panose="020F0502020204030204" pitchFamily="34" charset="0"/>
              </a:rPr>
              <a:t>della Strategia regionale. </a:t>
            </a:r>
          </a:p>
          <a:p>
            <a:pPr algn="just" eaLnBrk="1" hangingPunct="1">
              <a:spcBef>
                <a:spcPct val="0"/>
              </a:spcBef>
              <a:spcAft>
                <a:spcPts val="550"/>
              </a:spcAft>
              <a:buClr>
                <a:schemeClr val="accent1"/>
              </a:buClr>
              <a:buSzTx/>
              <a:buFont typeface="Wingdings" panose="05000000000000000000" pitchFamily="2" charset="2"/>
              <a:buChar char="ü"/>
            </a:pPr>
            <a:r>
              <a:rPr lang="it-IT" altLang="it-IT" sz="1800" b="1" dirty="0">
                <a:solidFill>
                  <a:schemeClr val="tx1"/>
                </a:solidFill>
                <a:latin typeface="Calibri" panose="020F0502020204030204" pitchFamily="34" charset="0"/>
                <a:cs typeface="Calibri" panose="020F0502020204030204" pitchFamily="34" charset="0"/>
              </a:rPr>
              <a:t>I documenti unici di programmazione (DUP). </a:t>
            </a:r>
            <a:r>
              <a:rPr lang="it-IT" altLang="it-IT" sz="1800" dirty="0">
                <a:solidFill>
                  <a:schemeClr val="tx1"/>
                </a:solidFill>
                <a:latin typeface="Calibri" panose="020F0502020204030204" pitchFamily="34" charset="0"/>
                <a:cs typeface="Calibri" panose="020F0502020204030204" pitchFamily="34" charset="0"/>
              </a:rPr>
              <a:t>Come il DEFR regionale, anch’essi vengono</a:t>
            </a:r>
            <a:r>
              <a:rPr lang="it-IT" altLang="it-IT" sz="1800" b="1" dirty="0">
                <a:solidFill>
                  <a:schemeClr val="tx1"/>
                </a:solidFill>
                <a:latin typeface="Calibri" panose="020F0502020204030204" pitchFamily="34" charset="0"/>
                <a:cs typeface="Calibri" panose="020F0502020204030204" pitchFamily="34" charset="0"/>
              </a:rPr>
              <a:t>  </a:t>
            </a:r>
            <a:r>
              <a:rPr lang="it-IT" altLang="it-IT" sz="1800" dirty="0">
                <a:solidFill>
                  <a:schemeClr val="tx1"/>
                </a:solidFill>
                <a:latin typeface="Calibri" panose="020F0502020204030204" pitchFamily="34" charset="0"/>
                <a:cs typeface="Calibri" panose="020F0502020204030204" pitchFamily="34" charset="0"/>
              </a:rPr>
              <a:t>approvati annualmente dalle Province, dalla Città metropolitana di Bologna, dalle Unioni comunali e dai Comuni.   </a:t>
            </a:r>
            <a:endParaRPr lang="it-IT" altLang="it-IT" sz="1800" dirty="0">
              <a:latin typeface="Calibri" panose="020F0502020204030204" pitchFamily="34" charset="0"/>
              <a:cs typeface="Calibri" panose="020F0502020204030204" pitchFamily="34" charset="0"/>
            </a:endParaRPr>
          </a:p>
          <a:p>
            <a:pPr algn="just">
              <a:spcBef>
                <a:spcPct val="0"/>
              </a:spcBef>
              <a:spcAft>
                <a:spcPts val="550"/>
              </a:spcAft>
              <a:buClr>
                <a:schemeClr val="accent1"/>
              </a:buClr>
              <a:buFont typeface="Wingdings" panose="05000000000000000000" pitchFamily="2" charset="2"/>
              <a:buChar char="ü"/>
            </a:pPr>
            <a:r>
              <a:rPr lang="it-IT" altLang="it-IT" sz="1800" b="1" dirty="0">
                <a:latin typeface="Calibri" panose="020F0502020204030204" pitchFamily="34" charset="0"/>
                <a:cs typeface="Calibri" panose="020F0502020204030204" pitchFamily="34" charset="0"/>
              </a:rPr>
              <a:t>L’Allegato per lo sviluppo sostenibile al DUP 2023-2025 dell’Unione dei Comuni della Bassa Romagna</a:t>
            </a:r>
            <a:r>
              <a:rPr lang="it-IT" altLang="it-IT" sz="1800" dirty="0">
                <a:latin typeface="Calibri" panose="020F0502020204030204" pitchFamily="34" charset="0"/>
                <a:cs typeface="Calibri" panose="020F0502020204030204" pitchFamily="34" charset="0"/>
              </a:rPr>
              <a:t>. Gli enti che aderiscono al progetto di territorializzazione della Strategia regionale  predispongono </a:t>
            </a:r>
            <a:r>
              <a:rPr lang="it-IT" altLang="it-IT" sz="1800" b="1" dirty="0">
                <a:latin typeface="Calibri" panose="020F0502020204030204" pitchFamily="34" charset="0"/>
                <a:cs typeface="Calibri" panose="020F0502020204030204" pitchFamily="34" charset="0"/>
              </a:rPr>
              <a:t>un identico Allegato che viene reso pubblico sui siti </a:t>
            </a:r>
            <a:r>
              <a:rPr lang="it-IT" altLang="it-IT" sz="1800" dirty="0">
                <a:solidFill>
                  <a:schemeClr val="tx1"/>
                </a:solidFill>
                <a:latin typeface="Calibri" panose="020F0502020204030204" pitchFamily="34" charset="0"/>
                <a:cs typeface="Times New Roman" panose="02020603050405020304" pitchFamily="18" charset="0"/>
              </a:rPr>
              <a:t>ed è costituito da </a:t>
            </a:r>
            <a:r>
              <a:rPr lang="it-IT" altLang="it-IT" sz="1800" b="1" dirty="0">
                <a:solidFill>
                  <a:schemeClr val="tx1"/>
                </a:solidFill>
                <a:latin typeface="Calibri" panose="020F0502020204030204" pitchFamily="34" charset="0"/>
                <a:cs typeface="Times New Roman" panose="02020603050405020304" pitchFamily="18" charset="0"/>
              </a:rPr>
              <a:t>due parti</a:t>
            </a:r>
            <a:r>
              <a:rPr lang="it-IT" altLang="it-IT" sz="1800" dirty="0">
                <a:solidFill>
                  <a:schemeClr val="tx1"/>
                </a:solidFill>
                <a:latin typeface="Calibri" panose="020F0502020204030204" pitchFamily="34" charset="0"/>
                <a:cs typeface="Times New Roman" panose="02020603050405020304" pitchFamily="18" charset="0"/>
              </a:rPr>
              <a:t>: la </a:t>
            </a:r>
            <a:r>
              <a:rPr lang="it-IT" altLang="it-IT" sz="1800" b="1" dirty="0">
                <a:solidFill>
                  <a:schemeClr val="tx1"/>
                </a:solidFill>
                <a:latin typeface="Calibri" panose="020F0502020204030204" pitchFamily="34" charset="0"/>
                <a:cs typeface="Times New Roman" panose="02020603050405020304" pitchFamily="18" charset="0"/>
              </a:rPr>
              <a:t>prima</a:t>
            </a:r>
            <a:r>
              <a:rPr lang="it-IT" altLang="it-IT" sz="1800" dirty="0">
                <a:solidFill>
                  <a:schemeClr val="tx1"/>
                </a:solidFill>
                <a:latin typeface="Calibri" panose="020F0502020204030204" pitchFamily="34" charset="0"/>
                <a:cs typeface="Times New Roman" panose="02020603050405020304" pitchFamily="18" charset="0"/>
              </a:rPr>
              <a:t>, con 36 obiettivi quantitativi della Strategia scelti per aderire maggiormente alla realtà locale (le </a:t>
            </a:r>
            <a:r>
              <a:rPr lang="it-IT" altLang="it-IT" sz="1800" b="1" dirty="0">
                <a:solidFill>
                  <a:schemeClr val="tx1"/>
                </a:solidFill>
                <a:latin typeface="Calibri" panose="020F0502020204030204" pitchFamily="34" charset="0"/>
                <a:cs typeface="Times New Roman" panose="02020603050405020304" pitchFamily="18" charset="0"/>
              </a:rPr>
              <a:t>sfide</a:t>
            </a:r>
            <a:r>
              <a:rPr lang="it-IT" altLang="it-IT" sz="1800" dirty="0">
                <a:solidFill>
                  <a:schemeClr val="tx1"/>
                </a:solidFill>
                <a:latin typeface="Calibri" panose="020F0502020204030204" pitchFamily="34" charset="0"/>
                <a:cs typeface="Times New Roman" panose="02020603050405020304" pitchFamily="18" charset="0"/>
              </a:rPr>
              <a:t>); la </a:t>
            </a:r>
            <a:r>
              <a:rPr lang="it-IT" altLang="it-IT" sz="1800" b="1" dirty="0">
                <a:solidFill>
                  <a:schemeClr val="tx1"/>
                </a:solidFill>
                <a:latin typeface="Calibri" panose="020F0502020204030204" pitchFamily="34" charset="0"/>
                <a:cs typeface="Times New Roman" panose="02020603050405020304" pitchFamily="18" charset="0"/>
              </a:rPr>
              <a:t>seconda</a:t>
            </a:r>
            <a:r>
              <a:rPr lang="it-IT" altLang="it-IT" sz="1800" dirty="0">
                <a:solidFill>
                  <a:schemeClr val="tx1"/>
                </a:solidFill>
                <a:latin typeface="Calibri" panose="020F0502020204030204" pitchFamily="34" charset="0"/>
                <a:cs typeface="Times New Roman" panose="02020603050405020304" pitchFamily="18" charset="0"/>
              </a:rPr>
              <a:t>, con </a:t>
            </a:r>
            <a:r>
              <a:rPr lang="it-IT" altLang="it-IT" sz="1800" b="1" dirty="0">
                <a:solidFill>
                  <a:schemeClr val="tx1"/>
                </a:solidFill>
                <a:latin typeface="Calibri" panose="020F0502020204030204" pitchFamily="34" charset="0"/>
                <a:cs typeface="Times New Roman" panose="02020603050405020304" pitchFamily="18" charset="0"/>
              </a:rPr>
              <a:t>l’associazione agli Obiettivi strategici e operativi del DUP </a:t>
            </a:r>
            <a:r>
              <a:rPr lang="it-IT" altLang="it-IT" sz="1800" dirty="0">
                <a:solidFill>
                  <a:schemeClr val="tx1"/>
                </a:solidFill>
                <a:latin typeface="Calibri" panose="020F0502020204030204" pitchFamily="34" charset="0"/>
                <a:cs typeface="Times New Roman" panose="02020603050405020304" pitchFamily="18" charset="0"/>
              </a:rPr>
              <a:t>che ad essi si riferiscono.   </a:t>
            </a:r>
          </a:p>
          <a:p>
            <a:pPr algn="just" eaLnBrk="1" hangingPunct="1">
              <a:spcBef>
                <a:spcPct val="0"/>
              </a:spcBef>
              <a:spcAft>
                <a:spcPts val="550"/>
              </a:spcAft>
              <a:buClr>
                <a:schemeClr val="accent1"/>
              </a:buClr>
              <a:buSzTx/>
              <a:buFont typeface="Wingdings" panose="05000000000000000000" pitchFamily="2" charset="2"/>
              <a:buChar char="ü"/>
            </a:pPr>
            <a:r>
              <a:rPr lang="it-IT" altLang="it-IT" sz="1800" b="1" dirty="0">
                <a:latin typeface="Calibri" panose="020F0502020204030204" pitchFamily="34" charset="0"/>
                <a:cs typeface="Calibri" panose="020F0502020204030204" pitchFamily="34" charset="0"/>
              </a:rPr>
              <a:t>Il traguardo. </a:t>
            </a:r>
            <a:r>
              <a:rPr lang="it-IT" altLang="it-IT" sz="1800" dirty="0">
                <a:latin typeface="Calibri" panose="020F0502020204030204" pitchFamily="34" charset="0"/>
                <a:cs typeface="Calibri" panose="020F0502020204030204" pitchFamily="34" charset="0"/>
              </a:rPr>
              <a:t>Co</a:t>
            </a:r>
            <a:r>
              <a:rPr lang="it-IT" sz="1800" dirty="0">
                <a:effectLst/>
                <a:latin typeface="Calibri" panose="020F0502020204030204" pitchFamily="34" charset="0"/>
                <a:ea typeface="Times New Roman" panose="02020603050405020304" pitchFamily="18" charset="0"/>
                <a:cs typeface="Times New Roman" panose="02020603050405020304" pitchFamily="18" charset="0"/>
              </a:rPr>
              <a:t>struire progressivamente </a:t>
            </a:r>
            <a:r>
              <a:rPr lang="it-IT" sz="1800" b="1" dirty="0">
                <a:effectLst/>
                <a:latin typeface="Calibri" panose="020F0502020204030204" pitchFamily="34" charset="0"/>
                <a:ea typeface="Times New Roman" panose="02020603050405020304" pitchFamily="18" charset="0"/>
                <a:cs typeface="Times New Roman" panose="02020603050405020304" pitchFamily="18" charset="0"/>
              </a:rPr>
              <a:t>un unico sistema integrato fra gli obiettivi della Strategia regionale e il processo di programmazione di tutti gli enti locali della Regione</a:t>
            </a:r>
            <a:r>
              <a:rPr lang="it-IT" sz="1800" dirty="0">
                <a:effectLst/>
                <a:latin typeface="Calibri" panose="020F0502020204030204" pitchFamily="34" charset="0"/>
                <a:ea typeface="Times New Roman" panose="02020603050405020304" pitchFamily="18" charset="0"/>
                <a:cs typeface="Times New Roman" panose="02020603050405020304" pitchFamily="18" charset="0"/>
              </a:rPr>
              <a:t>, assicurandone la coerenza nonché il </a:t>
            </a:r>
            <a:r>
              <a:rPr lang="it-IT" sz="1800" b="1" dirty="0">
                <a:effectLst/>
                <a:latin typeface="Calibri" panose="020F0502020204030204" pitchFamily="34" charset="0"/>
                <a:ea typeface="Times New Roman" panose="02020603050405020304" pitchFamily="18" charset="0"/>
                <a:cs typeface="Times New Roman" panose="02020603050405020304" pitchFamily="18" charset="0"/>
              </a:rPr>
              <a:t>monitoraggio</a:t>
            </a:r>
            <a:r>
              <a:rPr lang="it-IT" sz="1800" dirty="0">
                <a:effectLst/>
                <a:latin typeface="Calibri" panose="020F0502020204030204" pitchFamily="34" charset="0"/>
                <a:ea typeface="Times New Roman" panose="02020603050405020304" pitchFamily="18" charset="0"/>
                <a:cs typeface="Times New Roman" panose="02020603050405020304" pitchFamily="18" charset="0"/>
              </a:rPr>
              <a:t> e l’</a:t>
            </a:r>
            <a:r>
              <a:rPr lang="it-IT" sz="1800" b="1" dirty="0">
                <a:effectLst/>
                <a:latin typeface="Calibri" panose="020F0502020204030204" pitchFamily="34" charset="0"/>
                <a:ea typeface="Times New Roman" panose="02020603050405020304" pitchFamily="18" charset="0"/>
                <a:cs typeface="Times New Roman" panose="02020603050405020304" pitchFamily="18" charset="0"/>
              </a:rPr>
              <a:t>aggiornamento continuo</a:t>
            </a:r>
            <a:r>
              <a:rPr lang="it-IT"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2000" dirty="0">
              <a:solidFill>
                <a:schemeClr val="accent1"/>
              </a:solidFill>
              <a:cs typeface="Arial" panose="020B0604020202020204" pitchFamily="34" charset="0"/>
            </a:endParaRPr>
          </a:p>
        </p:txBody>
      </p:sp>
      <p:sp>
        <p:nvSpPr>
          <p:cNvPr id="6" name="CasellaDiTesto 5">
            <a:extLst>
              <a:ext uri="{FF2B5EF4-FFF2-40B4-BE49-F238E27FC236}">
                <a16:creationId xmlns:a16="http://schemas.microsoft.com/office/drawing/2014/main" id="{1FF01502-0CF1-1494-0840-2D8DF0BC8647}"/>
              </a:ext>
            </a:extLst>
          </p:cNvPr>
          <p:cNvSpPr txBox="1"/>
          <p:nvPr/>
        </p:nvSpPr>
        <p:spPr>
          <a:xfrm>
            <a:off x="0" y="0"/>
            <a:ext cx="13444538" cy="1305165"/>
          </a:xfrm>
          <a:prstGeom prst="rect">
            <a:avLst/>
          </a:prstGeom>
          <a:noFill/>
        </p:spPr>
        <p:txBody>
          <a:bodyPr wrap="square">
            <a:spAutoFit/>
          </a:bodyPr>
          <a:lstStyle/>
          <a:p>
            <a:pPr algn="ctr">
              <a:lnSpc>
                <a:spcPct val="150000"/>
              </a:lnSpc>
              <a:spcAft>
                <a:spcPts val="600"/>
              </a:spcAft>
            </a:pPr>
            <a:r>
              <a:rPr lang="it-IT" sz="2800" b="1" dirty="0">
                <a:solidFill>
                  <a:srgbClr val="C00000"/>
                </a:solidFill>
                <a:latin typeface="Arial" panose="020B0604020202020204" pitchFamily="34" charset="0"/>
                <a:cs typeface="Arial" panose="020B0604020202020204" pitchFamily="34" charset="0"/>
              </a:rPr>
              <a:t>IL SISTEMA MULTILIVELLO DELLA STRATEGIA PER LO SVILUPPO SOSTENIBILE  DELLA REGIONE EMILIA-ROMAGNA  </a:t>
            </a:r>
          </a:p>
        </p:txBody>
      </p:sp>
      <p:sp>
        <p:nvSpPr>
          <p:cNvPr id="2" name="Rettangolo 1">
            <a:extLst>
              <a:ext uri="{FF2B5EF4-FFF2-40B4-BE49-F238E27FC236}">
                <a16:creationId xmlns:a16="http://schemas.microsoft.com/office/drawing/2014/main" id="{4E30F383-DD45-4EFF-923B-E37478185803}"/>
              </a:ext>
            </a:extLst>
          </p:cNvPr>
          <p:cNvSpPr/>
          <p:nvPr/>
        </p:nvSpPr>
        <p:spPr>
          <a:xfrm>
            <a:off x="241549" y="1305165"/>
            <a:ext cx="13175364" cy="907941"/>
          </a:xfrm>
          <a:prstGeom prst="rect">
            <a:avLst/>
          </a:prstGeom>
        </p:spPr>
        <p:txBody>
          <a:bodyPr wrap="square">
            <a:spAutoFit/>
          </a:bodyPr>
          <a:lstStyle/>
          <a:p>
            <a:pPr marL="22225" indent="0" algn="ctr">
              <a:spcAft>
                <a:spcPts val="600"/>
              </a:spcAft>
              <a:buClr>
                <a:srgbClr val="C00000"/>
              </a:buClr>
              <a:buNone/>
              <a:tabLst>
                <a:tab pos="268605" algn="l"/>
              </a:tabLst>
            </a:pPr>
            <a:r>
              <a:rPr lang="en-US" sz="2400" b="1" dirty="0">
                <a:cs typeface="Arial" panose="020B0604020202020204" pitchFamily="34" charset="0"/>
              </a:rPr>
              <a:t>L’INTEGRAZIONE TRA IL DUP DELL’UNIONE DEI COMUNI DELLA BASSA ROMAGNA</a:t>
            </a:r>
          </a:p>
          <a:p>
            <a:pPr marL="22225" indent="0" algn="ctr">
              <a:spcAft>
                <a:spcPts val="600"/>
              </a:spcAft>
              <a:buClr>
                <a:srgbClr val="C00000"/>
              </a:buClr>
              <a:buNone/>
              <a:tabLst>
                <a:tab pos="268605" algn="l"/>
              </a:tabLst>
            </a:pPr>
            <a:r>
              <a:rPr lang="en-US" sz="2400" b="1" dirty="0">
                <a:cs typeface="Arial" panose="020B0604020202020204" pitchFamily="34" charset="0"/>
              </a:rPr>
              <a:t>E GLI OBIETTIVI DELLA STRATEGIA REGIONALE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9DDEB328-9F01-1A03-364B-8DB28BAA1B7E}"/>
              </a:ext>
            </a:extLst>
          </p:cNvPr>
          <p:cNvSpPr txBox="1">
            <a:spLocks/>
          </p:cNvSpPr>
          <p:nvPr/>
        </p:nvSpPr>
        <p:spPr>
          <a:xfrm>
            <a:off x="97533" y="1013494"/>
            <a:ext cx="13347004" cy="654935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eaLnBrk="1" hangingPunct="1">
              <a:spcBef>
                <a:spcPct val="0"/>
              </a:spcBef>
              <a:spcAft>
                <a:spcPts val="550"/>
              </a:spcAft>
              <a:buClr>
                <a:schemeClr val="accent1"/>
              </a:buClr>
              <a:buSzTx/>
              <a:buFont typeface="Wingdings" panose="05000000000000000000" pitchFamily="2" charset="2"/>
              <a:buChar char="ü"/>
            </a:pPr>
            <a:r>
              <a:rPr lang="it-IT" altLang="it-IT" sz="1800" b="1" dirty="0">
                <a:solidFill>
                  <a:schemeClr val="tx1"/>
                </a:solidFill>
                <a:latin typeface="Calibri" panose="020F0502020204030204" pitchFamily="34" charset="0"/>
                <a:cs typeface="Calibri" panose="020F0502020204030204" pitchFamily="34" charset="0"/>
              </a:rPr>
              <a:t>I 36 obiettivi quantitativi selezionati (prima parte dell’Allegato al DUP) </a:t>
            </a:r>
            <a:r>
              <a:rPr lang="it-IT" altLang="it-IT" sz="1800" dirty="0">
                <a:solidFill>
                  <a:schemeClr val="tx1"/>
                </a:solidFill>
                <a:latin typeface="Calibri" panose="020F0502020204030204" pitchFamily="34" charset="0"/>
                <a:cs typeface="Calibri" panose="020F0502020204030204" pitchFamily="34" charset="0"/>
              </a:rPr>
              <a:t>sono contenuti in Strategie, Piani o Programmi di settore approvati dai livelli istituzionali (Unione europea, Stato o Regione Emilia-Romagna) (</a:t>
            </a:r>
            <a:r>
              <a:rPr lang="it-IT" altLang="it-IT" sz="1800" b="1" dirty="0">
                <a:solidFill>
                  <a:schemeClr val="tx1"/>
                </a:solidFill>
                <a:latin typeface="Calibri" panose="020F0502020204030204" pitchFamily="34" charset="0"/>
                <a:cs typeface="Calibri" panose="020F0502020204030204" pitchFamily="34" charset="0"/>
              </a:rPr>
              <a:t>metodologia A</a:t>
            </a:r>
            <a:r>
              <a:rPr lang="it-IT" altLang="it-IT" sz="1800" dirty="0">
                <a:solidFill>
                  <a:schemeClr val="tx1"/>
                </a:solidFill>
                <a:latin typeface="Calibri" panose="020F0502020204030204" pitchFamily="34" charset="0"/>
                <a:cs typeface="Calibri" panose="020F0502020204030204" pitchFamily="34" charset="0"/>
              </a:rPr>
              <a:t>); sono ricavati dal confronto con i best performer europei e regionali (</a:t>
            </a:r>
            <a:r>
              <a:rPr lang="it-IT" altLang="it-IT" sz="1800" b="1" dirty="0">
                <a:solidFill>
                  <a:schemeClr val="tx1"/>
                </a:solidFill>
                <a:latin typeface="Calibri" panose="020F0502020204030204" pitchFamily="34" charset="0"/>
                <a:cs typeface="Calibri" panose="020F0502020204030204" pitchFamily="34" charset="0"/>
              </a:rPr>
              <a:t>metodologia B</a:t>
            </a:r>
            <a:r>
              <a:rPr lang="it-IT" altLang="it-IT" sz="1800" dirty="0">
                <a:solidFill>
                  <a:schemeClr val="tx1"/>
                </a:solidFill>
                <a:latin typeface="Calibri" panose="020F0502020204030204" pitchFamily="34" charset="0"/>
                <a:cs typeface="Calibri" panose="020F0502020204030204" pitchFamily="34" charset="0"/>
              </a:rPr>
              <a:t>); sono individuati dagli esperti ASviS-Urban@it (</a:t>
            </a:r>
            <a:r>
              <a:rPr lang="it-IT" altLang="it-IT" sz="1800" b="1" dirty="0">
                <a:solidFill>
                  <a:schemeClr val="tx1"/>
                </a:solidFill>
                <a:latin typeface="Calibri" panose="020F0502020204030204" pitchFamily="34" charset="0"/>
                <a:cs typeface="Calibri" panose="020F0502020204030204" pitchFamily="34" charset="0"/>
              </a:rPr>
              <a:t>metodologia C</a:t>
            </a:r>
            <a:r>
              <a:rPr lang="it-IT" altLang="it-IT" sz="1800" dirty="0">
                <a:solidFill>
                  <a:schemeClr val="tx1"/>
                </a:solidFill>
                <a:latin typeface="Calibri" panose="020F0502020204030204" pitchFamily="34" charset="0"/>
                <a:cs typeface="Calibri" panose="020F0502020204030204" pitchFamily="34" charset="0"/>
              </a:rPr>
              <a:t>) o ricavati con il metodo Eurostat  (1% annuo rispetto all’anno base) (</a:t>
            </a:r>
            <a:r>
              <a:rPr lang="it-IT" altLang="it-IT" sz="1800" b="1" dirty="0">
                <a:solidFill>
                  <a:schemeClr val="tx1"/>
                </a:solidFill>
                <a:latin typeface="Calibri" panose="020F0502020204030204" pitchFamily="34" charset="0"/>
                <a:cs typeface="Calibri" panose="020F0502020204030204" pitchFamily="34" charset="0"/>
              </a:rPr>
              <a:t>metodologia D</a:t>
            </a:r>
            <a:r>
              <a:rPr lang="it-IT" altLang="it-IT" sz="1800" dirty="0">
                <a:solidFill>
                  <a:schemeClr val="tx1"/>
                </a:solidFill>
                <a:latin typeface="Calibri" panose="020F0502020204030204" pitchFamily="34" charset="0"/>
                <a:cs typeface="Calibri" panose="020F0502020204030204" pitchFamily="34" charset="0"/>
              </a:rPr>
              <a:t>).  </a:t>
            </a:r>
          </a:p>
          <a:p>
            <a:pPr algn="just" eaLnBrk="1" hangingPunct="1">
              <a:spcBef>
                <a:spcPct val="0"/>
              </a:spcBef>
              <a:spcAft>
                <a:spcPts val="550"/>
              </a:spcAft>
              <a:buClr>
                <a:schemeClr val="accent1"/>
              </a:buClr>
              <a:buSzTx/>
              <a:buFont typeface="Wingdings" panose="05000000000000000000" pitchFamily="2" charset="2"/>
              <a:buChar char="ü"/>
            </a:pPr>
            <a:r>
              <a:rPr lang="it-IT" altLang="it-IT" sz="1800" dirty="0">
                <a:latin typeface="Calibri" panose="020F0502020204030204" pitchFamily="34" charset="0"/>
                <a:cs typeface="Calibri" panose="020F0502020204030204" pitchFamily="34" charset="0"/>
              </a:rPr>
              <a:t>Sono suddivisi per Goal e Target dell’Agenda ONU 2030 a prevalente dimensione </a:t>
            </a:r>
            <a:r>
              <a:rPr lang="it-IT" altLang="it-IT" sz="1800" b="1" dirty="0">
                <a:latin typeface="Calibri" panose="020F0502020204030204" pitchFamily="34" charset="0"/>
                <a:cs typeface="Calibri" panose="020F0502020204030204" pitchFamily="34" charset="0"/>
              </a:rPr>
              <a:t>Ambientale (14 obiettivi)</a:t>
            </a:r>
            <a:r>
              <a:rPr lang="it-IT" altLang="it-IT" sz="1800" dirty="0">
                <a:latin typeface="Calibri" panose="020F0502020204030204" pitchFamily="34" charset="0"/>
                <a:cs typeface="Calibri" panose="020F0502020204030204" pitchFamily="34" charset="0"/>
              </a:rPr>
              <a:t>, </a:t>
            </a:r>
            <a:r>
              <a:rPr lang="it-IT" altLang="it-IT" sz="1800" b="1" dirty="0">
                <a:latin typeface="Calibri" panose="020F0502020204030204" pitchFamily="34" charset="0"/>
                <a:cs typeface="Calibri" panose="020F0502020204030204" pitchFamily="34" charset="0"/>
              </a:rPr>
              <a:t>Economica (9 obiettivi)</a:t>
            </a:r>
            <a:r>
              <a:rPr lang="it-IT" altLang="it-IT" sz="1800" dirty="0">
                <a:latin typeface="Calibri" panose="020F0502020204030204" pitchFamily="34" charset="0"/>
                <a:cs typeface="Calibri" panose="020F0502020204030204" pitchFamily="34" charset="0"/>
              </a:rPr>
              <a:t>, </a:t>
            </a:r>
            <a:r>
              <a:rPr lang="it-IT" altLang="it-IT" sz="1800" b="1" dirty="0">
                <a:latin typeface="Calibri" panose="020F0502020204030204" pitchFamily="34" charset="0"/>
                <a:cs typeface="Calibri" panose="020F0502020204030204" pitchFamily="34" charset="0"/>
              </a:rPr>
              <a:t>Istituzionale (2 obiettivi)</a:t>
            </a:r>
            <a:r>
              <a:rPr lang="it-IT" altLang="it-IT" sz="1800" dirty="0">
                <a:latin typeface="Calibri" panose="020F0502020204030204" pitchFamily="34" charset="0"/>
                <a:cs typeface="Calibri" panose="020F0502020204030204" pitchFamily="34" charset="0"/>
              </a:rPr>
              <a:t> e </a:t>
            </a:r>
            <a:r>
              <a:rPr lang="it-IT" altLang="it-IT" sz="1800" b="1" dirty="0">
                <a:latin typeface="Calibri" panose="020F0502020204030204" pitchFamily="34" charset="0"/>
                <a:cs typeface="Calibri" panose="020F0502020204030204" pitchFamily="34" charset="0"/>
              </a:rPr>
              <a:t>Sociale (11 obiettivi)</a:t>
            </a:r>
            <a:r>
              <a:rPr lang="it-IT" altLang="it-IT" sz="1800" dirty="0">
                <a:latin typeface="Calibri" panose="020F0502020204030204" pitchFamily="34" charset="0"/>
                <a:cs typeface="Calibri" panose="020F0502020204030204" pitchFamily="34" charset="0"/>
              </a:rPr>
              <a:t>.   </a:t>
            </a:r>
          </a:p>
          <a:p>
            <a:pPr algn="just">
              <a:spcBef>
                <a:spcPct val="0"/>
              </a:spcBef>
              <a:spcAft>
                <a:spcPts val="550"/>
              </a:spcAft>
              <a:buClr>
                <a:schemeClr val="accent1"/>
              </a:buClr>
              <a:buFont typeface="Wingdings" panose="05000000000000000000" pitchFamily="2" charset="2"/>
              <a:buChar char="ü"/>
            </a:pPr>
            <a:r>
              <a:rPr lang="it-IT" altLang="it-IT" sz="1800" b="1" dirty="0">
                <a:solidFill>
                  <a:schemeClr val="tx1"/>
                </a:solidFill>
                <a:latin typeface="Calibri" panose="020F0502020204030204" pitchFamily="34" charset="0"/>
                <a:cs typeface="Calibri" panose="020F0502020204030204" pitchFamily="34" charset="0"/>
              </a:rPr>
              <a:t>Il metodo delle frecce </a:t>
            </a:r>
            <a:r>
              <a:rPr lang="it-IT" altLang="it-IT" sz="1800" dirty="0">
                <a:solidFill>
                  <a:schemeClr val="tx1"/>
                </a:solidFill>
                <a:latin typeface="Calibri" panose="020F0502020204030204" pitchFamily="34" charset="0"/>
                <a:cs typeface="Calibri" panose="020F0502020204030204" pitchFamily="34" charset="0"/>
              </a:rPr>
              <a:t>di Eurostat permette di valutare la distanza dall’obiettivo confrontando l’andamento osservato negli ultimi </a:t>
            </a:r>
            <a:r>
              <a:rPr lang="it-IT" altLang="it-IT" sz="1800" b="1" dirty="0">
                <a:solidFill>
                  <a:schemeClr val="tx1"/>
                </a:solidFill>
                <a:latin typeface="Calibri" panose="020F0502020204030204" pitchFamily="34" charset="0"/>
                <a:cs typeface="Calibri" panose="020F0502020204030204" pitchFamily="34" charset="0"/>
              </a:rPr>
              <a:t>5 anni (breve periodo) </a:t>
            </a:r>
            <a:r>
              <a:rPr lang="it-IT" altLang="it-IT" sz="1800" dirty="0">
                <a:solidFill>
                  <a:schemeClr val="tx1"/>
                </a:solidFill>
                <a:latin typeface="Calibri" panose="020F0502020204030204" pitchFamily="34" charset="0"/>
                <a:cs typeface="Calibri" panose="020F0502020204030204" pitchFamily="34" charset="0"/>
              </a:rPr>
              <a:t>e </a:t>
            </a:r>
            <a:r>
              <a:rPr lang="it-IT" altLang="it-IT" sz="1800" b="1" dirty="0">
                <a:solidFill>
                  <a:schemeClr val="tx1"/>
                </a:solidFill>
                <a:latin typeface="Calibri" panose="020F0502020204030204" pitchFamily="34" charset="0"/>
                <a:cs typeface="Calibri" panose="020F0502020204030204" pitchFamily="34" charset="0"/>
              </a:rPr>
              <a:t>15 anni (lungo periodo)</a:t>
            </a:r>
            <a:r>
              <a:rPr lang="it-IT" altLang="it-IT" sz="1800" dirty="0">
                <a:solidFill>
                  <a:schemeClr val="tx1"/>
                </a:solidFill>
                <a:latin typeface="Calibri" panose="020F0502020204030204" pitchFamily="34" charset="0"/>
                <a:cs typeface="Calibri" panose="020F0502020204030204" pitchFamily="34" charset="0"/>
              </a:rPr>
              <a:t> con quello necessario a raggiungere il target nell’anno stabilito: </a:t>
            </a:r>
            <a:r>
              <a:rPr lang="it-IT" altLang="it-IT" sz="1800" b="1" dirty="0">
                <a:solidFill>
                  <a:schemeClr val="tx1"/>
                </a:solidFill>
                <a:latin typeface="Calibri" panose="020F0502020204030204" pitchFamily="34" charset="0"/>
                <a:cs typeface="Calibri" panose="020F0502020204030204" pitchFamily="34" charset="0"/>
              </a:rPr>
              <a:t>verde in alto </a:t>
            </a:r>
            <a:r>
              <a:rPr lang="it-IT" altLang="it-IT" sz="1800" dirty="0">
                <a:solidFill>
                  <a:schemeClr val="tx1"/>
                </a:solidFill>
                <a:latin typeface="Calibri" panose="020F0502020204030204" pitchFamily="34" charset="0"/>
                <a:cs typeface="Calibri" panose="020F0502020204030204" pitchFamily="34" charset="0"/>
              </a:rPr>
              <a:t>l’obiettivo verrà raggiunto; </a:t>
            </a:r>
            <a:r>
              <a:rPr lang="it-IT" altLang="it-IT" sz="1800" b="1" dirty="0">
                <a:solidFill>
                  <a:schemeClr val="tx1"/>
                </a:solidFill>
                <a:latin typeface="Calibri" panose="020F0502020204030204" pitchFamily="34" charset="0"/>
                <a:cs typeface="Calibri" panose="020F0502020204030204" pitchFamily="34" charset="0"/>
              </a:rPr>
              <a:t>verde diagonale </a:t>
            </a:r>
            <a:r>
              <a:rPr lang="it-IT" altLang="it-IT" sz="1800" dirty="0">
                <a:solidFill>
                  <a:schemeClr val="tx1"/>
                </a:solidFill>
                <a:latin typeface="Calibri" panose="020F0502020204030204" pitchFamily="34" charset="0"/>
                <a:cs typeface="Calibri" panose="020F0502020204030204" pitchFamily="34" charset="0"/>
              </a:rPr>
              <a:t>ci si sta avvicinando all’obiettivo senza raggiungerlo; </a:t>
            </a:r>
            <a:r>
              <a:rPr lang="it-IT" altLang="it-IT" sz="1800" b="1" dirty="0">
                <a:solidFill>
                  <a:schemeClr val="tx1"/>
                </a:solidFill>
                <a:latin typeface="Calibri" panose="020F0502020204030204" pitchFamily="34" charset="0"/>
                <a:cs typeface="Calibri" panose="020F0502020204030204" pitchFamily="34" charset="0"/>
              </a:rPr>
              <a:t>rosso diagonale </a:t>
            </a:r>
            <a:r>
              <a:rPr lang="it-IT" altLang="it-IT" sz="1800" dirty="0">
                <a:solidFill>
                  <a:schemeClr val="tx1"/>
                </a:solidFill>
                <a:latin typeface="Calibri" panose="020F0502020204030204" pitchFamily="34" charset="0"/>
                <a:cs typeface="Calibri" panose="020F0502020204030204" pitchFamily="34" charset="0"/>
              </a:rPr>
              <a:t>non si è in linea per raggiungere l’obiettivo; </a:t>
            </a:r>
            <a:r>
              <a:rPr lang="it-IT" altLang="it-IT" sz="1800" b="1" dirty="0">
                <a:solidFill>
                  <a:schemeClr val="tx1"/>
                </a:solidFill>
                <a:latin typeface="Calibri" panose="020F0502020204030204" pitchFamily="34" charset="0"/>
                <a:cs typeface="Calibri" panose="020F0502020204030204" pitchFamily="34" charset="0"/>
              </a:rPr>
              <a:t>rosso in basso </a:t>
            </a:r>
            <a:r>
              <a:rPr lang="it-IT" altLang="it-IT" sz="1800" dirty="0">
                <a:solidFill>
                  <a:schemeClr val="tx1"/>
                </a:solidFill>
                <a:latin typeface="Calibri" panose="020F0502020204030204" pitchFamily="34" charset="0"/>
                <a:cs typeface="Calibri" panose="020F0502020204030204" pitchFamily="34" charset="0"/>
              </a:rPr>
              <a:t>ci si sta allontanando dall’obiettivo. </a:t>
            </a:r>
            <a:r>
              <a:rPr lang="it-IT" altLang="it-IT" sz="1800" dirty="0">
                <a:latin typeface="Calibri" panose="020F0502020204030204" pitchFamily="34" charset="0"/>
                <a:cs typeface="Calibri" panose="020F0502020204030204" pitchFamily="34" charset="0"/>
              </a:rPr>
              <a:t>Quando l’obiettivo è già stato raggiunto, viene segnalato con la spunta      . Quando non ci sono dati sufficienti per il periodo considerato viene segnalato con i due punti «:».</a:t>
            </a:r>
            <a:endParaRPr lang="it-IT" altLang="it-IT" sz="1800" dirty="0">
              <a:solidFill>
                <a:schemeClr val="tx1"/>
              </a:solidFill>
              <a:latin typeface="Calibri" panose="020F0502020204030204" pitchFamily="34" charset="0"/>
              <a:cs typeface="Calibri" panose="020F0502020204030204" pitchFamily="34" charset="0"/>
            </a:endParaRPr>
          </a:p>
          <a:p>
            <a:pPr algn="just" eaLnBrk="1" hangingPunct="1">
              <a:spcBef>
                <a:spcPct val="0"/>
              </a:spcBef>
              <a:spcAft>
                <a:spcPts val="550"/>
              </a:spcAft>
              <a:buClr>
                <a:schemeClr val="accent1"/>
              </a:buClr>
              <a:buSzTx/>
              <a:buFont typeface="Wingdings" panose="05000000000000000000" pitchFamily="2" charset="2"/>
              <a:buChar char="ü"/>
            </a:pPr>
            <a:r>
              <a:rPr lang="it-IT" altLang="it-IT" sz="1800" dirty="0">
                <a:latin typeface="Calibri" panose="020F0502020204030204" pitchFamily="34" charset="0"/>
                <a:cs typeface="Calibri" panose="020F0502020204030204" pitchFamily="34" charset="0"/>
              </a:rPr>
              <a:t>Il commento a sinistra dei grafici si confronta </a:t>
            </a:r>
            <a:r>
              <a:rPr lang="it-IT" altLang="it-IT" sz="1800" b="1" dirty="0">
                <a:latin typeface="Calibri" panose="020F0502020204030204" pitchFamily="34" charset="0"/>
                <a:cs typeface="Calibri" panose="020F0502020204030204" pitchFamily="34" charset="0"/>
              </a:rPr>
              <a:t>il livello dell’Unione dei Comuni della Bassa Romagna </a:t>
            </a:r>
            <a:r>
              <a:rPr lang="it-IT" altLang="it-IT" sz="1800" dirty="0">
                <a:latin typeface="Calibri" panose="020F0502020204030204" pitchFamily="34" charset="0"/>
                <a:cs typeface="Calibri" panose="020F0502020204030204" pitchFamily="34" charset="0"/>
              </a:rPr>
              <a:t>(della Provincia di Ravenna o del Comune di Ravenna o della Regione Emilia-Romagna quando non ci sono i dati) </a:t>
            </a:r>
            <a:r>
              <a:rPr lang="it-IT" altLang="it-IT" sz="1800" b="1" dirty="0">
                <a:latin typeface="Calibri" panose="020F0502020204030204" pitchFamily="34" charset="0"/>
                <a:cs typeface="Calibri" panose="020F0502020204030204" pitchFamily="34" charset="0"/>
              </a:rPr>
              <a:t>con il livello nazionale in base alle frecce </a:t>
            </a:r>
            <a:r>
              <a:rPr lang="it-IT" altLang="it-IT" sz="1800" dirty="0">
                <a:latin typeface="Calibri" panose="020F0502020204030204" pitchFamily="34" charset="0"/>
                <a:cs typeface="Calibri" panose="020F0502020204030204" pitchFamily="34" charset="0"/>
              </a:rPr>
              <a:t>ed è di colore </a:t>
            </a:r>
            <a:r>
              <a:rPr lang="it-IT" altLang="it-IT" sz="1800" dirty="0">
                <a:solidFill>
                  <a:schemeClr val="accent6"/>
                </a:solidFill>
                <a:latin typeface="Calibri" panose="020F0502020204030204" pitchFamily="34" charset="0"/>
                <a:cs typeface="Calibri" panose="020F0502020204030204" pitchFamily="34" charset="0"/>
              </a:rPr>
              <a:t>verde </a:t>
            </a:r>
            <a:r>
              <a:rPr lang="it-IT" altLang="it-IT" sz="1800" dirty="0">
                <a:latin typeface="Calibri" panose="020F0502020204030204" pitchFamily="34" charset="0"/>
                <a:cs typeface="Calibri" panose="020F0502020204030204" pitchFamily="34" charset="0"/>
              </a:rPr>
              <a:t>quando la situazione è migliore del livello nazionale, </a:t>
            </a:r>
            <a:r>
              <a:rPr lang="it-IT" altLang="it-IT" sz="1800" dirty="0">
                <a:solidFill>
                  <a:schemeClr val="accent2"/>
                </a:solidFill>
                <a:latin typeface="Calibri" panose="020F0502020204030204" pitchFamily="34" charset="0"/>
                <a:cs typeface="Calibri" panose="020F0502020204030204" pitchFamily="34" charset="0"/>
              </a:rPr>
              <a:t>arancione</a:t>
            </a:r>
            <a:r>
              <a:rPr lang="it-IT" altLang="it-IT" sz="1800" dirty="0">
                <a:latin typeface="Calibri" panose="020F0502020204030204" pitchFamily="34" charset="0"/>
                <a:cs typeface="Calibri" panose="020F0502020204030204" pitchFamily="34" charset="0"/>
              </a:rPr>
              <a:t> quando è identica e </a:t>
            </a:r>
            <a:r>
              <a:rPr lang="it-IT" altLang="it-IT" sz="1800" dirty="0">
                <a:solidFill>
                  <a:srgbClr val="FF0000"/>
                </a:solidFill>
                <a:latin typeface="Calibri" panose="020F0502020204030204" pitchFamily="34" charset="0"/>
                <a:cs typeface="Calibri" panose="020F0502020204030204" pitchFamily="34" charset="0"/>
              </a:rPr>
              <a:t>rosso </a:t>
            </a:r>
            <a:r>
              <a:rPr lang="it-IT" altLang="it-IT" sz="1800" dirty="0">
                <a:latin typeface="Calibri" panose="020F0502020204030204" pitchFamily="34" charset="0"/>
                <a:cs typeface="Calibri" panose="020F0502020204030204" pitchFamily="34" charset="0"/>
              </a:rPr>
              <a:t>quando è peggiore.  La sintesi è </a:t>
            </a:r>
            <a:r>
              <a:rPr lang="it-IT" altLang="it-IT" sz="1800" dirty="0">
                <a:solidFill>
                  <a:srgbClr val="92D050"/>
                </a:solidFill>
                <a:highlight>
                  <a:srgbClr val="FAFCFC"/>
                </a:highlight>
                <a:latin typeface="Calibri" panose="020F0502020204030204" pitchFamily="34" charset="0"/>
                <a:cs typeface="Calibri" panose="020F0502020204030204" pitchFamily="34" charset="0"/>
              </a:rPr>
              <a:t>12</a:t>
            </a:r>
            <a:r>
              <a:rPr lang="it-IT" altLang="it-IT" sz="1800" dirty="0">
                <a:solidFill>
                  <a:srgbClr val="92D050"/>
                </a:solidFill>
                <a:latin typeface="Calibri" panose="020F0502020204030204" pitchFamily="34" charset="0"/>
                <a:cs typeface="Calibri" panose="020F0502020204030204" pitchFamily="34" charset="0"/>
              </a:rPr>
              <a:t> </a:t>
            </a:r>
            <a:r>
              <a:rPr lang="it-IT" altLang="it-IT" sz="1800" dirty="0">
                <a:solidFill>
                  <a:schemeClr val="accent6"/>
                </a:solidFill>
                <a:latin typeface="Calibri" panose="020F0502020204030204" pitchFamily="34" charset="0"/>
                <a:cs typeface="Calibri" panose="020F0502020204030204" pitchFamily="34" charset="0"/>
              </a:rPr>
              <a:t>obiettivi verdi (1 con dati Unione dei Comuni della Bassa Romagna, 5 Provincia di Ravenna e 6 Regione ER)</a:t>
            </a:r>
            <a:r>
              <a:rPr lang="it-IT" altLang="it-IT" sz="1800" dirty="0">
                <a:latin typeface="Calibri" panose="020F0502020204030204" pitchFamily="34" charset="0"/>
                <a:cs typeface="Calibri" panose="020F0502020204030204" pitchFamily="34" charset="0"/>
              </a:rPr>
              <a:t>, </a:t>
            </a:r>
            <a:r>
              <a:rPr lang="it-IT" altLang="it-IT" sz="1800" dirty="0">
                <a:solidFill>
                  <a:schemeClr val="accent2"/>
                </a:solidFill>
                <a:latin typeface="Calibri" panose="020F0502020204030204" pitchFamily="34" charset="0"/>
                <a:cs typeface="Calibri" panose="020F0502020204030204" pitchFamily="34" charset="0"/>
              </a:rPr>
              <a:t>15 arancioni (2 con dati Unione dei Comuni della Bassa Romagna, 1 Provincia di Ravenna, 1 Comune di Ravenna e 11 Regione ER) </a:t>
            </a:r>
            <a:r>
              <a:rPr lang="it-IT" altLang="it-IT" sz="1800" dirty="0">
                <a:latin typeface="Calibri" panose="020F0502020204030204" pitchFamily="34" charset="0"/>
                <a:cs typeface="Calibri" panose="020F0502020204030204" pitchFamily="34" charset="0"/>
              </a:rPr>
              <a:t>e </a:t>
            </a:r>
            <a:r>
              <a:rPr lang="it-IT" altLang="it-IT" sz="1800" dirty="0">
                <a:solidFill>
                  <a:srgbClr val="FF0000"/>
                </a:solidFill>
                <a:latin typeface="Calibri" panose="020F0502020204030204" pitchFamily="34" charset="0"/>
                <a:cs typeface="Calibri" panose="020F0502020204030204" pitchFamily="34" charset="0"/>
              </a:rPr>
              <a:t>5 rossi (1 con dati Provincia di Ravenna, 1 Comune di Ravenna e 3 Regione ER) </a:t>
            </a:r>
            <a:r>
              <a:rPr lang="it-IT" altLang="it-IT" sz="1800" dirty="0">
                <a:latin typeface="Calibri" panose="020F0502020204030204" pitchFamily="34" charset="0"/>
                <a:cs typeface="Calibri" panose="020F0502020204030204" pitchFamily="34" charset="0"/>
              </a:rPr>
              <a:t>più 4 per i quali non è possibile il confronto.   </a:t>
            </a:r>
            <a:r>
              <a:rPr lang="it-IT" altLang="it-IT" sz="1800" dirty="0">
                <a:solidFill>
                  <a:schemeClr val="tx1"/>
                </a:solidFill>
                <a:latin typeface="Calibri" panose="020F0502020204030204" pitchFamily="34" charset="0"/>
                <a:cs typeface="Calibri" panose="020F0502020204030204" pitchFamily="34" charset="0"/>
              </a:rPr>
              <a:t> </a:t>
            </a:r>
          </a:p>
          <a:p>
            <a:pPr algn="just" eaLnBrk="1" hangingPunct="1">
              <a:spcBef>
                <a:spcPct val="0"/>
              </a:spcBef>
              <a:spcAft>
                <a:spcPts val="550"/>
              </a:spcAft>
              <a:buClr>
                <a:schemeClr val="accent1"/>
              </a:buClr>
              <a:buSzTx/>
              <a:buFont typeface="Wingdings" panose="05000000000000000000" pitchFamily="2" charset="2"/>
              <a:buChar char="ü"/>
            </a:pPr>
            <a:r>
              <a:rPr lang="it-IT" altLang="it-IT" sz="1800" dirty="0">
                <a:latin typeface="Calibri" panose="020F0502020204030204" pitchFamily="34" charset="0"/>
                <a:cs typeface="Calibri" panose="020F0502020204030204" pitchFamily="34" charset="0"/>
              </a:rPr>
              <a:t>L’analisi con il metodo delle frecce </a:t>
            </a:r>
            <a:r>
              <a:rPr lang="it-IT" altLang="it-IT" sz="1800" b="1" dirty="0">
                <a:latin typeface="Calibri" panose="020F0502020204030204" pitchFamily="34" charset="0"/>
                <a:cs typeface="Calibri" panose="020F0502020204030204" pitchFamily="34" charset="0"/>
              </a:rPr>
              <a:t>non considera i dati assoluti riportati nei grafici </a:t>
            </a:r>
            <a:r>
              <a:rPr lang="it-IT" altLang="it-IT" sz="1800" dirty="0">
                <a:latin typeface="Calibri" panose="020F0502020204030204" pitchFamily="34" charset="0"/>
                <a:cs typeface="Calibri" panose="020F0502020204030204" pitchFamily="34" charset="0"/>
              </a:rPr>
              <a:t>che possono essere migliori degli altri livelli anche in caso di frecce rosse. </a:t>
            </a:r>
            <a:r>
              <a:rPr lang="it-IT" altLang="it-IT" sz="1800" b="1" dirty="0">
                <a:latin typeface="Calibri" panose="020F0502020204030204" pitchFamily="34" charset="0"/>
                <a:cs typeface="Calibri" panose="020F0502020204030204" pitchFamily="34" charset="0"/>
              </a:rPr>
              <a:t>  </a:t>
            </a:r>
            <a:r>
              <a:rPr lang="it-IT" altLang="it-IT" sz="1800" b="1" dirty="0">
                <a:solidFill>
                  <a:schemeClr val="tx1"/>
                </a:solidFill>
                <a:latin typeface="Calibri" panose="020F0502020204030204" pitchFamily="34" charset="0"/>
                <a:cs typeface="Calibri" panose="020F0502020204030204" pitchFamily="34" charset="0"/>
              </a:rPr>
              <a:t> </a:t>
            </a:r>
          </a:p>
          <a:p>
            <a:pPr algn="just" eaLnBrk="1" hangingPunct="1">
              <a:spcBef>
                <a:spcPct val="0"/>
              </a:spcBef>
              <a:spcAft>
                <a:spcPts val="550"/>
              </a:spcAft>
              <a:buClr>
                <a:schemeClr val="accent1"/>
              </a:buClr>
              <a:buSzTx/>
              <a:buFont typeface="Wingdings" panose="05000000000000000000" pitchFamily="2" charset="2"/>
              <a:buChar char="ü"/>
            </a:pPr>
            <a:r>
              <a:rPr lang="it-IT" altLang="it-IT" sz="1800" dirty="0">
                <a:solidFill>
                  <a:schemeClr val="tx1"/>
                </a:solidFill>
                <a:latin typeface="Calibri" panose="020F0502020204030204" pitchFamily="34" charset="0"/>
                <a:cs typeface="Times New Roman" panose="02020603050405020304" pitchFamily="18" charset="0"/>
              </a:rPr>
              <a:t>L’</a:t>
            </a:r>
            <a:r>
              <a:rPr lang="it-IT" altLang="it-IT" sz="1800" b="1" dirty="0">
                <a:solidFill>
                  <a:schemeClr val="tx1"/>
                </a:solidFill>
                <a:latin typeface="Calibri" panose="020F0502020204030204" pitchFamily="34" charset="0"/>
                <a:cs typeface="Times New Roman" panose="02020603050405020304" pitchFamily="18" charset="0"/>
              </a:rPr>
              <a:t>associazione con gli Obiettivi strategici e operativi del DUP </a:t>
            </a:r>
            <a:r>
              <a:rPr lang="it-IT" altLang="it-IT" sz="1800" dirty="0">
                <a:solidFill>
                  <a:schemeClr val="tx1"/>
                </a:solidFill>
                <a:latin typeface="Calibri" panose="020F0502020204030204" pitchFamily="34" charset="0"/>
                <a:cs typeface="Times New Roman" panose="02020603050405020304" pitchFamily="18" charset="0"/>
              </a:rPr>
              <a:t>che si riferiscono ai 36 obiettivi quantitativi è contenuta nella </a:t>
            </a:r>
            <a:r>
              <a:rPr lang="it-IT" altLang="it-IT" sz="1800" b="1" dirty="0">
                <a:solidFill>
                  <a:schemeClr val="tx1"/>
                </a:solidFill>
                <a:latin typeface="Calibri" panose="020F0502020204030204" pitchFamily="34" charset="0"/>
                <a:cs typeface="Times New Roman" panose="02020603050405020304" pitchFamily="18" charset="0"/>
              </a:rPr>
              <a:t>seconda parte dell’Allegato al DUP</a:t>
            </a:r>
            <a:r>
              <a:rPr lang="it-IT" altLang="it-IT" sz="1800" dirty="0">
                <a:solidFill>
                  <a:schemeClr val="tx1"/>
                </a:solidFill>
                <a:latin typeface="Calibri" panose="020F0502020204030204" pitchFamily="34" charset="0"/>
                <a:cs typeface="Times New Roman" panose="02020603050405020304" pitchFamily="18" charset="0"/>
              </a:rPr>
              <a:t>.</a:t>
            </a:r>
          </a:p>
          <a:p>
            <a:pPr algn="just">
              <a:spcBef>
                <a:spcPct val="0"/>
              </a:spcBef>
              <a:spcAft>
                <a:spcPts val="550"/>
              </a:spcAft>
              <a:buClr>
                <a:schemeClr val="accent1"/>
              </a:buClr>
              <a:buFont typeface="Wingdings" panose="05000000000000000000" pitchFamily="2" charset="2"/>
              <a:buChar char="ü"/>
            </a:pPr>
            <a:r>
              <a:rPr lang="it-IT" altLang="it-IT" sz="1800" dirty="0">
                <a:latin typeface="Calibri" panose="020F0502020204030204" pitchFamily="34" charset="0"/>
                <a:cs typeface="Times New Roman" panose="02020603050405020304" pitchFamily="18" charset="0"/>
              </a:rPr>
              <a:t>Nelle prossime 4 slide sono contenute le </a:t>
            </a:r>
            <a:r>
              <a:rPr lang="it-IT" altLang="it-IT" sz="1800" b="1" dirty="0">
                <a:latin typeface="Calibri" panose="020F0502020204030204" pitchFamily="34" charset="0"/>
                <a:cs typeface="Times New Roman" panose="02020603050405020304" pitchFamily="18" charset="0"/>
              </a:rPr>
              <a:t>competenze legislative </a:t>
            </a:r>
            <a:r>
              <a:rPr lang="it-IT" altLang="it-IT" sz="1800" dirty="0">
                <a:latin typeface="Calibri" panose="020F0502020204030204" pitchFamily="34" charset="0"/>
                <a:cs typeface="Times New Roman" panose="02020603050405020304" pitchFamily="18" charset="0"/>
              </a:rPr>
              <a:t>e le </a:t>
            </a:r>
            <a:r>
              <a:rPr lang="it-IT" altLang="it-IT" sz="1800" b="1" dirty="0">
                <a:latin typeface="Calibri" panose="020F0502020204030204" pitchFamily="34" charset="0"/>
                <a:cs typeface="Times New Roman" panose="02020603050405020304" pitchFamily="18" charset="0"/>
              </a:rPr>
              <a:t>funzioni fondamentali </a:t>
            </a:r>
            <a:r>
              <a:rPr lang="it-IT" altLang="it-IT" sz="1800" dirty="0">
                <a:latin typeface="Calibri" panose="020F0502020204030204" pitchFamily="34" charset="0"/>
                <a:cs typeface="Times New Roman" panose="02020603050405020304" pitchFamily="18" charset="0"/>
              </a:rPr>
              <a:t>dei diversi livelli istituzionali. Ma il conseguimento degli obiettivi dello sviluppo sostenibile non dipende solo dal settore pubblico e richiede il concorso di tutti (cittadini, associazioni e imprese), pertanto </a:t>
            </a:r>
            <a:r>
              <a:rPr lang="it-IT" altLang="it-IT" sz="1800" b="1" dirty="0">
                <a:latin typeface="Calibri" panose="020F0502020204030204" pitchFamily="34" charset="0"/>
                <a:cs typeface="Times New Roman" panose="02020603050405020304" pitchFamily="18" charset="0"/>
              </a:rPr>
              <a:t>i dati forniti vanno intesi come riferiti innanzitutto al territorio di cui i diversi enti sono espressione.      </a:t>
            </a:r>
            <a:endParaRPr lang="it-IT" altLang="it-IT" sz="1800" b="1" dirty="0">
              <a:solidFill>
                <a:schemeClr val="tx1"/>
              </a:solidFill>
              <a:latin typeface="Calibri" panose="020F0502020204030204" pitchFamily="34" charset="0"/>
              <a:cs typeface="Calibri" panose="020F0502020204030204" pitchFamily="34" charset="0"/>
            </a:endParaRPr>
          </a:p>
          <a:p>
            <a:pPr algn="just" eaLnBrk="1" hangingPunct="1">
              <a:spcBef>
                <a:spcPct val="0"/>
              </a:spcBef>
              <a:spcAft>
                <a:spcPts val="550"/>
              </a:spcAft>
              <a:buClr>
                <a:schemeClr val="accent1"/>
              </a:buClr>
              <a:buSzTx/>
              <a:buFont typeface="Wingdings" panose="05000000000000000000" pitchFamily="2" charset="2"/>
              <a:buChar char="ü"/>
            </a:pPr>
            <a:endParaRPr lang="it-IT" altLang="it-IT" sz="1800" dirty="0">
              <a:solidFill>
                <a:schemeClr val="tx1"/>
              </a:solidFill>
              <a:latin typeface="Calibri" panose="020F0502020204030204" pitchFamily="34" charset="0"/>
              <a:cs typeface="Calibri" panose="020F0502020204030204" pitchFamily="34" charset="0"/>
            </a:endParaRPr>
          </a:p>
          <a:p>
            <a:pPr marL="0" indent="0" algn="just" eaLnBrk="1" hangingPunct="1">
              <a:spcBef>
                <a:spcPct val="0"/>
              </a:spcBef>
              <a:spcAft>
                <a:spcPts val="550"/>
              </a:spcAft>
              <a:buClr>
                <a:schemeClr val="accent1"/>
              </a:buClr>
              <a:buSzTx/>
              <a:buNone/>
            </a:pPr>
            <a:r>
              <a:rPr lang="it-IT" altLang="it-IT" sz="1600" dirty="0">
                <a:solidFill>
                  <a:schemeClr val="tx1"/>
                </a:solidFill>
                <a:latin typeface="Calibri" panose="020F0502020204030204" pitchFamily="34" charset="0"/>
                <a:cs typeface="Calibri" panose="020F0502020204030204" pitchFamily="34" charset="0"/>
              </a:rPr>
              <a:t>  </a:t>
            </a:r>
          </a:p>
          <a:p>
            <a:pPr marL="22225" indent="0" algn="just">
              <a:spcAft>
                <a:spcPts val="600"/>
              </a:spcAft>
              <a:buClr>
                <a:srgbClr val="C00000"/>
              </a:buClr>
              <a:buNone/>
              <a:tabLst>
                <a:tab pos="268605" algn="l"/>
              </a:tabLst>
            </a:pPr>
            <a:endParaRPr lang="en-US" sz="1800" dirty="0">
              <a:solidFill>
                <a:schemeClr val="accent1"/>
              </a:solidFill>
              <a:cs typeface="Arial" panose="020B0604020202020204" pitchFamily="34" charset="0"/>
            </a:endParaRPr>
          </a:p>
        </p:txBody>
      </p:sp>
      <p:sp>
        <p:nvSpPr>
          <p:cNvPr id="5" name="CasellaDiTesto 4">
            <a:extLst>
              <a:ext uri="{FF2B5EF4-FFF2-40B4-BE49-F238E27FC236}">
                <a16:creationId xmlns:a16="http://schemas.microsoft.com/office/drawing/2014/main" id="{BB9B1D28-8C31-3AB3-4845-D75FDA552676}"/>
              </a:ext>
            </a:extLst>
          </p:cNvPr>
          <p:cNvSpPr txBox="1"/>
          <p:nvPr/>
        </p:nvSpPr>
        <p:spPr>
          <a:xfrm>
            <a:off x="169541" y="-107006"/>
            <a:ext cx="13250613" cy="658835"/>
          </a:xfrm>
          <a:prstGeom prst="rect">
            <a:avLst/>
          </a:prstGeom>
          <a:noFill/>
        </p:spPr>
        <p:txBody>
          <a:bodyPr wrap="square">
            <a:spAutoFit/>
          </a:bodyPr>
          <a:lstStyle/>
          <a:p>
            <a:pPr algn="ctr">
              <a:lnSpc>
                <a:spcPct val="150000"/>
              </a:lnSpc>
              <a:spcAft>
                <a:spcPts val="600"/>
              </a:spcAft>
            </a:pPr>
            <a:r>
              <a:rPr lang="it-IT" sz="2800" b="1" dirty="0">
                <a:solidFill>
                  <a:srgbClr val="C00000"/>
                </a:solidFill>
                <a:latin typeface="Arial" panose="020B0604020202020204" pitchFamily="34" charset="0"/>
                <a:cs typeface="Arial" panose="020B0604020202020204" pitchFamily="34" charset="0"/>
              </a:rPr>
              <a:t>LA STRATEGIA REGIONALE PER LO SVILUPPO SOSTENIBILE    </a:t>
            </a:r>
          </a:p>
        </p:txBody>
      </p:sp>
      <p:sp>
        <p:nvSpPr>
          <p:cNvPr id="6" name="Rettangolo 5">
            <a:extLst>
              <a:ext uri="{FF2B5EF4-FFF2-40B4-BE49-F238E27FC236}">
                <a16:creationId xmlns:a16="http://schemas.microsoft.com/office/drawing/2014/main" id="{C4819A22-F01C-4F33-8CF0-A32F6A59772D}"/>
              </a:ext>
            </a:extLst>
          </p:cNvPr>
          <p:cNvSpPr/>
          <p:nvPr/>
        </p:nvSpPr>
        <p:spPr>
          <a:xfrm>
            <a:off x="166299" y="551829"/>
            <a:ext cx="13250613" cy="461665"/>
          </a:xfrm>
          <a:prstGeom prst="rect">
            <a:avLst/>
          </a:prstGeom>
        </p:spPr>
        <p:txBody>
          <a:bodyPr wrap="square">
            <a:spAutoFit/>
          </a:bodyPr>
          <a:lstStyle/>
          <a:p>
            <a:pPr marL="22225" indent="0" algn="ctr">
              <a:spcAft>
                <a:spcPts val="600"/>
              </a:spcAft>
              <a:buClr>
                <a:srgbClr val="C00000"/>
              </a:buClr>
              <a:buNone/>
              <a:tabLst>
                <a:tab pos="268605" algn="l"/>
              </a:tabLst>
            </a:pPr>
            <a:r>
              <a:rPr lang="en-US" sz="2400" b="1" dirty="0">
                <a:cs typeface="Arial" panose="020B0604020202020204" pitchFamily="34" charset="0"/>
              </a:rPr>
              <a:t>BASSA ROMAGNA 2030. LE 36 SFIDE PER LO SVILUPPO SOSTENIBILE  </a:t>
            </a:r>
          </a:p>
        </p:txBody>
      </p:sp>
      <p:pic>
        <p:nvPicPr>
          <p:cNvPr id="7" name="Immagine 6">
            <a:extLst>
              <a:ext uri="{FF2B5EF4-FFF2-40B4-BE49-F238E27FC236}">
                <a16:creationId xmlns:a16="http://schemas.microsoft.com/office/drawing/2014/main" id="{9B7AF371-8AC3-FD84-AE27-51D99F88BCDE}"/>
              </a:ext>
            </a:extLst>
          </p:cNvPr>
          <p:cNvPicPr>
            <a:picLocks noChangeAspect="1"/>
          </p:cNvPicPr>
          <p:nvPr/>
        </p:nvPicPr>
        <p:blipFill>
          <a:blip r:embed="rId3"/>
          <a:stretch>
            <a:fillRect/>
          </a:stretch>
        </p:blipFill>
        <p:spPr>
          <a:xfrm>
            <a:off x="12986965" y="3389780"/>
            <a:ext cx="238125" cy="228600"/>
          </a:xfrm>
          <a:prstGeom prst="rect">
            <a:avLst/>
          </a:prstGeom>
        </p:spPr>
      </p:pic>
      <p:sp>
        <p:nvSpPr>
          <p:cNvPr id="4" name="CasellaDiTesto 3">
            <a:extLst>
              <a:ext uri="{FF2B5EF4-FFF2-40B4-BE49-F238E27FC236}">
                <a16:creationId xmlns:a16="http://schemas.microsoft.com/office/drawing/2014/main" id="{D95E0398-EBB3-5CEA-ADF5-8E236E7DBFAA}"/>
              </a:ext>
            </a:extLst>
          </p:cNvPr>
          <p:cNvSpPr txBox="1"/>
          <p:nvPr/>
        </p:nvSpPr>
        <p:spPr>
          <a:xfrm>
            <a:off x="537965" y="7030168"/>
            <a:ext cx="6709418" cy="400110"/>
          </a:xfrm>
          <a:prstGeom prst="rect">
            <a:avLst/>
          </a:prstGeom>
          <a:noFill/>
        </p:spPr>
        <p:txBody>
          <a:bodyPr wrap="square">
            <a:spAutoFit/>
          </a:bodyPr>
          <a:lstStyle/>
          <a:p>
            <a:r>
              <a:rPr lang="it-IT" sz="1000" dirty="0">
                <a:effectLst/>
                <a:latin typeface="Calibri" panose="020F0502020204030204" pitchFamily="34" charset="0"/>
                <a:ea typeface="Times New Roman" panose="02020603050405020304" pitchFamily="18" charset="0"/>
                <a:cs typeface="Calibri" panose="020F0502020204030204" pitchFamily="34" charset="0"/>
              </a:rPr>
              <a:t>:</a:t>
            </a:r>
          </a:p>
          <a:p>
            <a:endParaRPr lang="it-IT" sz="1000" dirty="0">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494041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CustomShape 2"/>
          <p:cNvSpPr/>
          <p:nvPr/>
        </p:nvSpPr>
        <p:spPr>
          <a:xfrm>
            <a:off x="0" y="0"/>
            <a:ext cx="13436280" cy="83566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t">
            <a:spAutoFit/>
          </a:bodyPr>
          <a:lstStyle/>
          <a:p>
            <a:pPr algn="ctr">
              <a:lnSpc>
                <a:spcPct val="90000"/>
              </a:lnSpc>
              <a:spcAft>
                <a:spcPts val="600"/>
              </a:spcAft>
              <a:buNone/>
            </a:pPr>
            <a:r>
              <a:rPr lang="it-IT" sz="2600" b="1" strike="noStrike" spc="-1">
                <a:solidFill>
                  <a:srgbClr val="C00000"/>
                </a:solidFill>
                <a:latin typeface="Arial" panose="020B0604020202020204"/>
                <a:ea typeface="DejaVu Sans"/>
              </a:rPr>
              <a:t>COMPETENZE LEGISLATIVE E FUNZIONI FONDAMENTALI PER GOAL DELL’AGENDA ONU 2030</a:t>
            </a:r>
            <a:r>
              <a:rPr lang="it-IT" sz="2800" b="1" strike="noStrike" spc="-1">
                <a:solidFill>
                  <a:srgbClr val="C00000"/>
                </a:solidFill>
                <a:latin typeface="Arial" panose="020B0604020202020204"/>
                <a:ea typeface="DejaVu Sans"/>
              </a:rPr>
              <a:t> </a:t>
            </a:r>
            <a:endParaRPr lang="it-IT" sz="2800" b="0" strike="noStrike" spc="-1">
              <a:latin typeface="Arial" panose="020B0604020202020204"/>
            </a:endParaRPr>
          </a:p>
        </p:txBody>
      </p:sp>
      <p:sp>
        <p:nvSpPr>
          <p:cNvPr id="127" name="CustomShape 3"/>
          <p:cNvSpPr/>
          <p:nvPr/>
        </p:nvSpPr>
        <p:spPr>
          <a:xfrm>
            <a:off x="147580" y="790650"/>
            <a:ext cx="13167000" cy="427355"/>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t">
            <a:spAutoFit/>
          </a:bodyPr>
          <a:lstStyle/>
          <a:p>
            <a:pPr marL="22225" algn="ctr">
              <a:lnSpc>
                <a:spcPct val="100000"/>
              </a:lnSpc>
              <a:spcAft>
                <a:spcPts val="600"/>
              </a:spcAft>
              <a:buNone/>
            </a:pPr>
            <a:r>
              <a:rPr lang="it-IT" sz="2200" b="1" strike="noStrike" spc="-1">
                <a:solidFill>
                  <a:srgbClr val="000000"/>
                </a:solidFill>
                <a:latin typeface="Calibri" panose="020F0502020204030204"/>
                <a:ea typeface="DejaVu Sans"/>
              </a:rPr>
              <a:t>S</a:t>
            </a:r>
            <a:r>
              <a:rPr lang="it-IT" sz="2000" b="1" strike="noStrike" spc="-1">
                <a:solidFill>
                  <a:srgbClr val="000000"/>
                </a:solidFill>
                <a:latin typeface="Calibri" panose="020F0502020204030204"/>
                <a:ea typeface="DejaVu Sans"/>
              </a:rPr>
              <a:t>trategia regionale per lo sviluppo sostenibile. Obiettivi quantitativi a prevalente dimensione ambientale</a:t>
            </a:r>
            <a:endParaRPr lang="it-IT" sz="2000" b="0" strike="noStrike" spc="-1">
              <a:latin typeface="Arial" panose="020B0604020202020204"/>
            </a:endParaRPr>
          </a:p>
        </p:txBody>
      </p:sp>
      <p:graphicFrame>
        <p:nvGraphicFramePr>
          <p:cNvPr id="172" name="Table 2"/>
          <p:cNvGraphicFramePr/>
          <p:nvPr/>
        </p:nvGraphicFramePr>
        <p:xfrm>
          <a:off x="342900" y="1288415"/>
          <a:ext cx="12833985" cy="5347970"/>
        </p:xfrm>
        <a:graphic>
          <a:graphicData uri="http://schemas.openxmlformats.org/drawingml/2006/table">
            <a:tbl>
              <a:tblPr/>
              <a:tblGrid>
                <a:gridCol w="2152015">
                  <a:extLst>
                    <a:ext uri="{9D8B030D-6E8A-4147-A177-3AD203B41FA5}">
                      <a16:colId xmlns:a16="http://schemas.microsoft.com/office/drawing/2014/main" val="20000"/>
                    </a:ext>
                  </a:extLst>
                </a:gridCol>
                <a:gridCol w="2412987">
                  <a:extLst>
                    <a:ext uri="{9D8B030D-6E8A-4147-A177-3AD203B41FA5}">
                      <a16:colId xmlns:a16="http://schemas.microsoft.com/office/drawing/2014/main" val="20001"/>
                    </a:ext>
                  </a:extLst>
                </a:gridCol>
                <a:gridCol w="2499373">
                  <a:extLst>
                    <a:ext uri="{9D8B030D-6E8A-4147-A177-3AD203B41FA5}">
                      <a16:colId xmlns:a16="http://schemas.microsoft.com/office/drawing/2014/main" val="20002"/>
                    </a:ext>
                  </a:extLst>
                </a:gridCol>
                <a:gridCol w="2962910">
                  <a:extLst>
                    <a:ext uri="{9D8B030D-6E8A-4147-A177-3AD203B41FA5}">
                      <a16:colId xmlns:a16="http://schemas.microsoft.com/office/drawing/2014/main" val="20003"/>
                    </a:ext>
                  </a:extLst>
                </a:gridCol>
                <a:gridCol w="2806700">
                  <a:extLst>
                    <a:ext uri="{9D8B030D-6E8A-4147-A177-3AD203B41FA5}">
                      <a16:colId xmlns:a16="http://schemas.microsoft.com/office/drawing/2014/main" val="20004"/>
                    </a:ext>
                  </a:extLst>
                </a:gridCol>
              </a:tblGrid>
              <a:tr h="548640">
                <a:tc>
                  <a:txBody>
                    <a:bodyPr/>
                    <a:lstStyle/>
                    <a:p>
                      <a:pPr marL="0" indent="0" algn="ctr">
                        <a:buNone/>
                      </a:pPr>
                      <a:r>
                        <a:rPr lang="en-US" sz="1200" b="0">
                          <a:solidFill>
                            <a:schemeClr val="bg1"/>
                          </a:solidFill>
                          <a:latin typeface="Calibri" panose="020F0502020204030204" charset="0"/>
                          <a:cs typeface="Calibri" panose="020F0502020204030204" charset="0"/>
                        </a:rPr>
                        <a:t>Goal </a:t>
                      </a:r>
                      <a:endParaRPr lang="en-US" sz="1200" b="0">
                        <a:solidFill>
                          <a:schemeClr val="bg1"/>
                        </a:solidFill>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solidFill>
                      <a:schemeClr val="accent1"/>
                    </a:solidFill>
                  </a:tcPr>
                </a:tc>
                <a:tc>
                  <a:txBody>
                    <a:bodyPr/>
                    <a:lstStyle/>
                    <a:p>
                      <a:pPr marL="0" indent="0" algn="ctr">
                        <a:buNone/>
                      </a:pPr>
                      <a:r>
                        <a:rPr lang="en-US" sz="1200" b="0">
                          <a:solidFill>
                            <a:schemeClr val="bg1"/>
                          </a:solidFill>
                          <a:latin typeface="Calibri" panose="020F0502020204030204" charset="0"/>
                          <a:cs typeface="Calibri" panose="020F0502020204030204" charset="0"/>
                        </a:rPr>
                        <a:t>Competenze legislative esclusive dello Stato (art. 117, secondo comma della Costituzione)</a:t>
                      </a:r>
                      <a:endParaRPr lang="en-US" sz="1200" b="0">
                        <a:solidFill>
                          <a:schemeClr val="bg1"/>
                        </a:solidFill>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solidFill>
                      <a:schemeClr val="accent1"/>
                    </a:solidFill>
                  </a:tcPr>
                </a:tc>
                <a:tc>
                  <a:txBody>
                    <a:bodyPr/>
                    <a:lstStyle/>
                    <a:p>
                      <a:pPr marL="0" indent="0" algn="ctr">
                        <a:buNone/>
                      </a:pPr>
                      <a:r>
                        <a:rPr lang="en-US" sz="1200" b="0">
                          <a:solidFill>
                            <a:schemeClr val="bg1"/>
                          </a:solidFill>
                          <a:latin typeface="Calibri" panose="020F0502020204030204" charset="0"/>
                          <a:cs typeface="Calibri" panose="020F0502020204030204" charset="0"/>
                        </a:rPr>
                        <a:t>Competenze legislative delle Regioni (art. 117, terzo e quarto comma)</a:t>
                      </a:r>
                      <a:r>
                        <a:rPr lang="it-IT" altLang="en-US" sz="1200" b="0" baseline="30000">
                          <a:solidFill>
                            <a:schemeClr val="bg1"/>
                          </a:solidFill>
                          <a:latin typeface="Calibri" panose="020F0502020204030204" charset="0"/>
                          <a:cs typeface="Calibri" panose="020F0502020204030204" charset="0"/>
                        </a:rPr>
                        <a:t>1</a:t>
                      </a:r>
                      <a:endParaRPr lang="it-IT" altLang="en-US" sz="1200" b="0" baseline="30000">
                        <a:solidFill>
                          <a:schemeClr val="bg1"/>
                        </a:solidFill>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solidFill>
                      <a:schemeClr val="accent1"/>
                    </a:solidFill>
                  </a:tcPr>
                </a:tc>
                <a:tc>
                  <a:txBody>
                    <a:bodyPr/>
                    <a:lstStyle/>
                    <a:p>
                      <a:pPr marL="0" indent="0" algn="ctr">
                        <a:buNone/>
                      </a:pPr>
                      <a:r>
                        <a:rPr lang="en-US" sz="1200" b="0">
                          <a:solidFill>
                            <a:schemeClr val="bg1"/>
                          </a:solidFill>
                          <a:latin typeface="Calibri" panose="020F0502020204030204" charset="0"/>
                          <a:cs typeface="Calibri" panose="020F0502020204030204" charset="0"/>
                        </a:rPr>
                        <a:t>Funzioni fondamentali delle Province (legge n. 56 del 2014)</a:t>
                      </a:r>
                      <a:endParaRPr lang="en-US" sz="1200" b="0">
                        <a:solidFill>
                          <a:schemeClr val="bg1"/>
                        </a:solidFill>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solidFill>
                      <a:schemeClr val="accent1"/>
                    </a:solidFill>
                  </a:tcPr>
                </a:tc>
                <a:tc>
                  <a:txBody>
                    <a:bodyPr/>
                    <a:lstStyle/>
                    <a:p>
                      <a:pPr marL="0" indent="0" algn="ctr">
                        <a:buNone/>
                      </a:pP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Funzioni</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fondamentali</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dei</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Comuni</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e </a:t>
                      </a: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delle</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loro </a:t>
                      </a: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Unioni</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legge</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n. 122 del 2010)</a:t>
                      </a:r>
                      <a:r>
                        <a:rPr lang="it-IT" altLang="en-US" sz="1200" b="0" baseline="30000" dirty="0">
                          <a:solidFill>
                            <a:schemeClr val="bg1"/>
                          </a:solidFill>
                          <a:latin typeface="Calibri" panose="020F0502020204030204" pitchFamily="34" charset="0"/>
                          <a:ea typeface="Calibri" panose="020F0502020204030204" pitchFamily="34" charset="0"/>
                          <a:cs typeface="Calibri" panose="020F0502020204030204" pitchFamily="34" charset="0"/>
                        </a:rPr>
                        <a:t>2</a:t>
                      </a: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solidFill>
                      <a:schemeClr val="accent1"/>
                    </a:solidFill>
                  </a:tcPr>
                </a:tc>
                <a:extLst>
                  <a:ext uri="{0D108BD9-81ED-4DB2-BD59-A6C34878D82A}">
                    <a16:rowId xmlns:a16="http://schemas.microsoft.com/office/drawing/2014/main" val="10000"/>
                  </a:ext>
                </a:extLst>
              </a:tr>
              <a:tr h="731520">
                <a:tc>
                  <a:txBody>
                    <a:bodyPr/>
                    <a:lstStyle/>
                    <a:p>
                      <a:pPr marL="0" indent="0" algn="l">
                        <a:buNone/>
                      </a:pPr>
                      <a:r>
                        <a:rPr lang="en-US" sz="1200" b="0" dirty="0">
                          <a:latin typeface="Calibri" panose="020F0502020204030204" charset="0"/>
                          <a:cs typeface="Calibri" panose="020F0502020204030204" charset="0"/>
                        </a:rPr>
                        <a:t>2. </a:t>
                      </a:r>
                      <a:r>
                        <a:rPr lang="en-US" sz="1200" b="0" dirty="0" err="1">
                          <a:latin typeface="Calibri" panose="020F0502020204030204" charset="0"/>
                          <a:cs typeface="Calibri" panose="020F0502020204030204" charset="0"/>
                        </a:rPr>
                        <a:t>Sconfiggere</a:t>
                      </a:r>
                      <a:r>
                        <a:rPr lang="en-US" sz="1200" b="0" dirty="0">
                          <a:latin typeface="Calibri" panose="020F0502020204030204" charset="0"/>
                          <a:cs typeface="Calibri" panose="020F0502020204030204" charset="0"/>
                        </a:rPr>
                        <a:t> la fame </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a:latin typeface="Calibri" panose="020F0502020204030204" charset="0"/>
                          <a:cs typeface="Calibri" panose="020F0502020204030204" charset="0"/>
                        </a:rPr>
                        <a:t>Tutela dell’ambiente, dell’ecosistema e dei beni culturali  </a:t>
                      </a:r>
                      <a:endParaRPr lang="en-US" sz="1200" b="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dirty="0" err="1">
                          <a:latin typeface="Calibri" panose="020F0502020204030204" charset="0"/>
                          <a:cs typeface="Calibri" panose="020F0502020204030204" charset="0"/>
                        </a:rPr>
                        <a:t>Alimentazione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Governo</a:t>
                      </a:r>
                      <a:r>
                        <a:rPr lang="en-US" sz="1200" b="0" dirty="0">
                          <a:latin typeface="Calibri" panose="020F0502020204030204" charset="0"/>
                          <a:cs typeface="Calibri" panose="020F0502020204030204" charset="0"/>
                        </a:rPr>
                        <a:t> del </a:t>
                      </a:r>
                      <a:r>
                        <a:rPr lang="en-US" sz="1200" b="0" dirty="0" err="1">
                          <a:latin typeface="Calibri" panose="020F0502020204030204" charset="0"/>
                          <a:cs typeface="Calibri" panose="020F0502020204030204" charset="0"/>
                        </a:rPr>
                        <a:t>territorio</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legislazione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concorrente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Agricoltura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potestà</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legislativa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residuale</a:t>
                      </a:r>
                      <a:r>
                        <a:rPr lang="en-US" sz="1200" b="0" dirty="0">
                          <a:latin typeface="Calibri" panose="020F0502020204030204" charset="0"/>
                          <a:cs typeface="Calibri" panose="020F0502020204030204" charset="0"/>
                        </a:rPr>
                        <a:t>)  </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dirty="0" err="1">
                          <a:latin typeface="Calibri" panose="020F0502020204030204" pitchFamily="34" charset="0"/>
                          <a:ea typeface="Calibri" panose="020F0502020204030204" pitchFamily="34" charset="0"/>
                          <a:cs typeface="Calibri" panose="020F0502020204030204" pitchFamily="34" charset="0"/>
                        </a:rPr>
                        <a:t>Pianificazione</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urbanistica</a:t>
                      </a:r>
                      <a:r>
                        <a:rPr lang="en-US" sz="1200" b="0" dirty="0">
                          <a:latin typeface="Calibri" panose="020F0502020204030204" pitchFamily="34" charset="0"/>
                          <a:ea typeface="Calibri" panose="020F0502020204030204" pitchFamily="34" charset="0"/>
                          <a:cs typeface="Calibri" panose="020F0502020204030204" pitchFamily="34" charset="0"/>
                        </a:rPr>
                        <a:t> ed </a:t>
                      </a:r>
                      <a:r>
                        <a:rPr lang="en-US" sz="1200" b="0" dirty="0" err="1">
                          <a:latin typeface="Calibri" panose="020F0502020204030204" pitchFamily="34" charset="0"/>
                          <a:ea typeface="Calibri" panose="020F0502020204030204" pitchFamily="34" charset="0"/>
                          <a:cs typeface="Calibri" panose="020F0502020204030204" pitchFamily="34" charset="0"/>
                        </a:rPr>
                        <a:t>edilizia</a:t>
                      </a:r>
                      <a:r>
                        <a:rPr lang="en-US" sz="1200" b="0" dirty="0">
                          <a:latin typeface="Calibri" panose="020F0502020204030204" pitchFamily="34" charset="0"/>
                          <a:ea typeface="Calibri" panose="020F0502020204030204" pitchFamily="34" charset="0"/>
                          <a:cs typeface="Calibri" panose="020F0502020204030204" pitchFamily="34" charset="0"/>
                        </a:rPr>
                        <a:t> di </a:t>
                      </a:r>
                      <a:r>
                        <a:rPr lang="en-US" sz="1200" b="0" dirty="0" err="1">
                          <a:latin typeface="Calibri" panose="020F0502020204030204" pitchFamily="34" charset="0"/>
                          <a:ea typeface="Calibri" panose="020F0502020204030204" pitchFamily="34" charset="0"/>
                          <a:cs typeface="Calibri" panose="020F0502020204030204" pitchFamily="34" charset="0"/>
                        </a:rPr>
                        <a:t>ambito</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comunale</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nonché</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partecipazione</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alla</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pianificazione</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territoriale</a:t>
                      </a:r>
                      <a:r>
                        <a:rPr lang="en-US" sz="1200" b="0" dirty="0">
                          <a:latin typeface="Calibri" panose="020F0502020204030204" pitchFamily="34" charset="0"/>
                          <a:ea typeface="Calibri" panose="020F0502020204030204" pitchFamily="34" charset="0"/>
                          <a:cs typeface="Calibri" panose="020F0502020204030204" pitchFamily="34" charset="0"/>
                        </a:rPr>
                        <a:t> di </a:t>
                      </a:r>
                      <a:r>
                        <a:rPr lang="en-US" sz="1200" b="0" dirty="0" err="1">
                          <a:latin typeface="Calibri" panose="020F0502020204030204" pitchFamily="34" charset="0"/>
                          <a:ea typeface="Calibri" panose="020F0502020204030204" pitchFamily="34" charset="0"/>
                          <a:cs typeface="Calibri" panose="020F0502020204030204" pitchFamily="34" charset="0"/>
                        </a:rPr>
                        <a:t>livello</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sovracomunale</a:t>
                      </a:r>
                      <a:endParaRPr lang="en-US" sz="1200" b="0" dirty="0">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1"/>
                  </a:ext>
                </a:extLst>
              </a:tr>
              <a:tr h="914400">
                <a:tc>
                  <a:txBody>
                    <a:bodyPr/>
                    <a:lstStyle/>
                    <a:p>
                      <a:pPr marL="0" indent="0" algn="l">
                        <a:buNone/>
                      </a:pPr>
                      <a:r>
                        <a:rPr lang="en-US" sz="1200" b="0" dirty="0">
                          <a:latin typeface="Calibri" panose="020F0502020204030204" charset="0"/>
                          <a:cs typeface="Calibri" panose="020F0502020204030204" charset="0"/>
                        </a:rPr>
                        <a:t>6. </a:t>
                      </a:r>
                      <a:r>
                        <a:rPr lang="en-US" sz="1200" b="0" dirty="0" err="1">
                          <a:latin typeface="Calibri" panose="020F0502020204030204" charset="0"/>
                          <a:cs typeface="Calibri" panose="020F0502020204030204" charset="0"/>
                        </a:rPr>
                        <a:t>Acqua</a:t>
                      </a:r>
                      <a:endParaRPr lang="en-US" sz="1200" b="0" dirty="0">
                        <a:latin typeface="Calibri" panose="020F0502020204030204" charset="0"/>
                        <a:cs typeface="Calibri" panose="020F0502020204030204" charset="0"/>
                      </a:endParaRPr>
                    </a:p>
                    <a:p>
                      <a:pPr marL="0" indent="0" algn="l">
                        <a:buNone/>
                      </a:pPr>
                      <a:r>
                        <a:rPr lang="en-US" sz="1200" b="0" dirty="0">
                          <a:latin typeface="Calibri" panose="020F0502020204030204" charset="0"/>
                          <a:cs typeface="Calibri" panose="020F0502020204030204" charset="0"/>
                        </a:rPr>
                        <a:t>13. Lotta </a:t>
                      </a:r>
                      <a:r>
                        <a:rPr lang="en-US" sz="1200" b="0" dirty="0" err="1">
                          <a:latin typeface="Calibri" panose="020F0502020204030204" charset="0"/>
                          <a:cs typeface="Calibri" panose="020F0502020204030204" charset="0"/>
                        </a:rPr>
                        <a:t>contro</a:t>
                      </a:r>
                      <a:r>
                        <a:rPr lang="en-US" sz="1200" b="0" dirty="0">
                          <a:latin typeface="Calibri" panose="020F0502020204030204" charset="0"/>
                          <a:cs typeface="Calibri" panose="020F0502020204030204" charset="0"/>
                        </a:rPr>
                        <a:t> il </a:t>
                      </a:r>
                      <a:r>
                        <a:rPr lang="en-US" sz="1200" b="0" dirty="0" err="1">
                          <a:latin typeface="Calibri" panose="020F0502020204030204" charset="0"/>
                          <a:cs typeface="Calibri" panose="020F0502020204030204" charset="0"/>
                        </a:rPr>
                        <a:t>cambiamento</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climatico</a:t>
                      </a:r>
                      <a:endParaRPr lang="en-US" sz="1200" b="0" dirty="0">
                        <a:latin typeface="Calibri" panose="020F0502020204030204" charset="0"/>
                        <a:cs typeface="Calibri" panose="020F0502020204030204" charset="0"/>
                      </a:endParaRPr>
                    </a:p>
                    <a:p>
                      <a:pPr marL="0" indent="0" algn="l">
                        <a:buNone/>
                      </a:pPr>
                      <a:r>
                        <a:rPr lang="en-US" sz="1200" b="0" dirty="0">
                          <a:latin typeface="Calibri" panose="020F0502020204030204" charset="0"/>
                          <a:cs typeface="Calibri" panose="020F0502020204030204" charset="0"/>
                        </a:rPr>
                        <a:t>14. Vita </a:t>
                      </a:r>
                      <a:r>
                        <a:rPr lang="en-US" sz="1200" b="0" dirty="0" err="1">
                          <a:latin typeface="Calibri" panose="020F0502020204030204" charset="0"/>
                          <a:cs typeface="Calibri" panose="020F0502020204030204" charset="0"/>
                        </a:rPr>
                        <a:t>sott’acqua</a:t>
                      </a:r>
                      <a:endParaRPr lang="en-US" sz="1200" b="0" dirty="0">
                        <a:latin typeface="Calibri" panose="020F0502020204030204" charset="0"/>
                        <a:cs typeface="Calibri" panose="020F0502020204030204" charset="0"/>
                      </a:endParaRPr>
                    </a:p>
                    <a:p>
                      <a:pPr marL="0" indent="0" algn="l">
                        <a:buNone/>
                      </a:pP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dirty="0">
                          <a:latin typeface="Calibri" panose="020F0502020204030204" charset="0"/>
                          <a:cs typeface="Calibri" panose="020F0502020204030204" charset="0"/>
                        </a:rPr>
                        <a:t>Tutela </a:t>
                      </a:r>
                      <a:r>
                        <a:rPr lang="en-US" sz="1200" b="0" dirty="0" err="1">
                          <a:latin typeface="Calibri" panose="020F0502020204030204" charset="0"/>
                          <a:cs typeface="Calibri" panose="020F0502020204030204" charset="0"/>
                        </a:rPr>
                        <a:t>dell’ambiente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dell’ecosistema</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dei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beni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culturali</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dirty="0" err="1">
                          <a:latin typeface="Calibri" panose="020F0502020204030204" charset="0"/>
                          <a:cs typeface="Calibri" panose="020F0502020204030204" charset="0"/>
                        </a:rPr>
                        <a:t>Valorizzazione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beni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culturali</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ambientali</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promozione</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organizzazione</a:t>
                      </a:r>
                      <a:r>
                        <a:rPr lang="en-US" sz="1200" b="0" dirty="0">
                          <a:latin typeface="Calibri" panose="020F0502020204030204" charset="0"/>
                          <a:cs typeface="Calibri" panose="020F0502020204030204" charset="0"/>
                        </a:rPr>
                        <a:t> di </a:t>
                      </a:r>
                      <a:r>
                        <a:rPr lang="en-US" sz="1200" b="0" dirty="0" err="1">
                          <a:latin typeface="Calibri" panose="020F0502020204030204" charset="0"/>
                          <a:cs typeface="Calibri" panose="020F0502020204030204" charset="0"/>
                        </a:rPr>
                        <a:t>attività</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culturali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Governo</a:t>
                      </a:r>
                      <a:r>
                        <a:rPr lang="en-US" sz="1200" b="0" dirty="0">
                          <a:latin typeface="Calibri" panose="020F0502020204030204" charset="0"/>
                          <a:cs typeface="Calibri" panose="020F0502020204030204" charset="0"/>
                        </a:rPr>
                        <a:t> del </a:t>
                      </a:r>
                      <a:r>
                        <a:rPr lang="en-US" sz="1200" b="0" dirty="0" err="1">
                          <a:latin typeface="Calibri" panose="020F0502020204030204" charset="0"/>
                          <a:cs typeface="Calibri" panose="020F0502020204030204" charset="0"/>
                        </a:rPr>
                        <a:t>territorio</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legislazione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concorrente</a:t>
                      </a:r>
                      <a:r>
                        <a:rPr lang="en-US" sz="1200" b="0" dirty="0">
                          <a:latin typeface="Calibri" panose="020F0502020204030204" charset="0"/>
                          <a:cs typeface="Calibri" panose="020F0502020204030204" charset="0"/>
                        </a:rPr>
                        <a:t>) </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dirty="0" err="1">
                          <a:latin typeface="Calibri" panose="020F0502020204030204" pitchFamily="34" charset="0"/>
                          <a:ea typeface="Calibri" panose="020F0502020204030204" pitchFamily="34" charset="0"/>
                          <a:cs typeface="Calibri" panose="020F0502020204030204" pitchFamily="34" charset="0"/>
                        </a:rPr>
                        <a:t>Pianificazione</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urbanistica</a:t>
                      </a:r>
                      <a:r>
                        <a:rPr lang="en-US" sz="1200" b="0" dirty="0">
                          <a:latin typeface="Calibri" panose="020F0502020204030204" pitchFamily="34" charset="0"/>
                          <a:ea typeface="Calibri" panose="020F0502020204030204" pitchFamily="34" charset="0"/>
                          <a:cs typeface="Calibri" panose="020F0502020204030204" pitchFamily="34" charset="0"/>
                        </a:rPr>
                        <a:t> ed </a:t>
                      </a:r>
                      <a:r>
                        <a:rPr lang="en-US" sz="1200" b="0" dirty="0" err="1">
                          <a:latin typeface="Calibri" panose="020F0502020204030204" pitchFamily="34" charset="0"/>
                          <a:ea typeface="Calibri" panose="020F0502020204030204" pitchFamily="34" charset="0"/>
                          <a:cs typeface="Calibri" panose="020F0502020204030204" pitchFamily="34" charset="0"/>
                        </a:rPr>
                        <a:t>edilizia</a:t>
                      </a:r>
                      <a:r>
                        <a:rPr lang="en-US" sz="1200" b="0" dirty="0">
                          <a:latin typeface="Calibri" panose="020F0502020204030204" pitchFamily="34" charset="0"/>
                          <a:ea typeface="Calibri" panose="020F0502020204030204" pitchFamily="34" charset="0"/>
                          <a:cs typeface="Calibri" panose="020F0502020204030204" pitchFamily="34" charset="0"/>
                        </a:rPr>
                        <a:t> di </a:t>
                      </a:r>
                      <a:r>
                        <a:rPr lang="en-US" sz="1200" b="0" dirty="0" err="1">
                          <a:latin typeface="Calibri" panose="020F0502020204030204" pitchFamily="34" charset="0"/>
                          <a:ea typeface="Calibri" panose="020F0502020204030204" pitchFamily="34" charset="0"/>
                          <a:cs typeface="Calibri" panose="020F0502020204030204" pitchFamily="34" charset="0"/>
                        </a:rPr>
                        <a:t>ambito</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comunale</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nonché</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partecipazione</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alla</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pianificazione</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territoriale</a:t>
                      </a:r>
                      <a:r>
                        <a:rPr lang="en-US" sz="1200" b="0" dirty="0">
                          <a:latin typeface="Calibri" panose="020F0502020204030204" pitchFamily="34" charset="0"/>
                          <a:ea typeface="Calibri" panose="020F0502020204030204" pitchFamily="34" charset="0"/>
                          <a:cs typeface="Calibri" panose="020F0502020204030204" pitchFamily="34" charset="0"/>
                        </a:rPr>
                        <a:t> di </a:t>
                      </a:r>
                      <a:r>
                        <a:rPr lang="en-US" sz="1200" b="0" dirty="0" err="1">
                          <a:latin typeface="Calibri" panose="020F0502020204030204" pitchFamily="34" charset="0"/>
                          <a:ea typeface="Calibri" panose="020F0502020204030204" pitchFamily="34" charset="0"/>
                          <a:cs typeface="Calibri" panose="020F0502020204030204" pitchFamily="34" charset="0"/>
                        </a:rPr>
                        <a:t>livello</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sovracomunale</a:t>
                      </a:r>
                      <a:r>
                        <a:rPr lang="en-US" sz="1200" b="0" dirty="0">
                          <a:latin typeface="Calibri" panose="020F0502020204030204" pitchFamily="34" charset="0"/>
                          <a:ea typeface="Calibri" panose="020F0502020204030204" pitchFamily="34" charset="0"/>
                          <a:cs typeface="Calibri" panose="020F0502020204030204" pitchFamily="34" charset="0"/>
                        </a:rPr>
                        <a:t>.</a:t>
                      </a: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r h="731520">
                <a:tc>
                  <a:txBody>
                    <a:bodyPr/>
                    <a:lstStyle/>
                    <a:p>
                      <a:pPr marL="0" indent="0" algn="l">
                        <a:buNone/>
                      </a:pPr>
                      <a:r>
                        <a:rPr lang="en-US" sz="1200" b="0">
                          <a:latin typeface="Calibri" panose="020F0502020204030204" charset="0"/>
                          <a:cs typeface="Calibri" panose="020F0502020204030204" charset="0"/>
                        </a:rPr>
                        <a:t>7. Energia</a:t>
                      </a:r>
                      <a:endParaRPr lang="en-US" sz="1200" b="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T w="12240" cap="flat" cmpd="sng" algn="ctr">
                      <a:solidFill>
                        <a:srgbClr val="000000"/>
                      </a:solidFill>
                      <a:prstDash val="solid"/>
                      <a:round/>
                      <a:headEnd type="none" w="med" len="med"/>
                      <a:tailEnd type="none" w="med" len="med"/>
                    </a:lnT>
                    <a:noFill/>
                  </a:tcPr>
                </a:tc>
                <a:tc>
                  <a:txBody>
                    <a:bodyPr/>
                    <a:lstStyle/>
                    <a:p>
                      <a:pPr marL="0" indent="0" algn="l">
                        <a:buNone/>
                      </a:pPr>
                      <a:r>
                        <a:rPr lang="en-US" sz="1200" b="0">
                          <a:latin typeface="Calibri" panose="020F0502020204030204" charset="0"/>
                          <a:cs typeface="Calibri" panose="020F0502020204030204" charset="0"/>
                        </a:rPr>
                        <a:t> </a:t>
                      </a:r>
                      <a:endParaRPr lang="en-US" sz="1200" b="0">
                        <a:latin typeface="Calibri" panose="020F0502020204030204" charset="0"/>
                        <a:ea typeface="Trebuchet MS" panose="020B0603020202020204" charset="0"/>
                        <a:cs typeface="Calibri" panose="020F0502020204030204" charset="0"/>
                      </a:endParaRPr>
                    </a:p>
                  </a:txBody>
                  <a:tcPr marL="68580" marR="68580" marT="0" marB="0">
                    <a:lnT w="12240" cap="flat" cmpd="sng" algn="ctr">
                      <a:solidFill>
                        <a:srgbClr val="000000"/>
                      </a:solidFill>
                      <a:prstDash val="solid"/>
                      <a:round/>
                      <a:headEnd type="none" w="med" len="med"/>
                      <a:tailEnd type="none" w="med" len="med"/>
                    </a:lnT>
                    <a:noFill/>
                  </a:tcPr>
                </a:tc>
                <a:tc>
                  <a:txBody>
                    <a:bodyPr/>
                    <a:lstStyle/>
                    <a:p>
                      <a:pPr marL="0" indent="0" algn="l">
                        <a:buNone/>
                      </a:pPr>
                      <a:r>
                        <a:rPr lang="en-US" sz="1200" b="0" dirty="0" err="1">
                          <a:latin typeface="Calibri" panose="020F0502020204030204" charset="0"/>
                          <a:cs typeface="Calibri" panose="020F0502020204030204" charset="0"/>
                        </a:rPr>
                        <a:t>Produzione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trasporto</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distribuzione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nazionale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dell’energia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legislazione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concorrente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Edilizia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potestà</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legislativa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residuale</a:t>
                      </a:r>
                      <a:r>
                        <a:rPr lang="en-US" sz="1200" b="0" dirty="0">
                          <a:latin typeface="Calibri" panose="020F0502020204030204" charset="0"/>
                          <a:cs typeface="Calibri" panose="020F0502020204030204" charset="0"/>
                        </a:rPr>
                        <a:t>) </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dirty="0" err="1">
                          <a:latin typeface="Calibri" panose="020F0502020204030204" charset="0"/>
                          <a:ea typeface="Trebuchet MS" panose="020B0603020202020204" charset="0"/>
                          <a:cs typeface="Calibri" panose="020F0502020204030204" charset="0"/>
                        </a:rPr>
                        <a:t>Gestione</a:t>
                      </a:r>
                      <a:r>
                        <a:rPr lang="en-US" sz="1200" b="0" dirty="0">
                          <a:latin typeface="Calibri" panose="020F0502020204030204" charset="0"/>
                          <a:ea typeface="Trebuchet MS" panose="020B0603020202020204" charset="0"/>
                          <a:cs typeface="Calibri" panose="020F0502020204030204" charset="0"/>
                        </a:rPr>
                        <a:t> </a:t>
                      </a:r>
                      <a:r>
                        <a:rPr lang="en-US" sz="1200" b="0" dirty="0" err="1">
                          <a:latin typeface="Calibri" panose="020F0502020204030204" charset="0"/>
                          <a:ea typeface="Trebuchet MS" panose="020B0603020202020204" charset="0"/>
                          <a:cs typeface="Calibri" panose="020F0502020204030204" charset="0"/>
                        </a:rPr>
                        <a:t>dell’edlizia</a:t>
                      </a:r>
                      <a:r>
                        <a:rPr lang="en-US" sz="1200" b="0" dirty="0">
                          <a:latin typeface="Calibri" panose="020F0502020204030204" charset="0"/>
                          <a:ea typeface="Trebuchet MS" panose="020B0603020202020204" charset="0"/>
                          <a:cs typeface="Calibri" panose="020F0502020204030204" charset="0"/>
                        </a:rPr>
                        <a:t> </a:t>
                      </a:r>
                      <a:r>
                        <a:rPr lang="en-US" sz="1200" b="0" dirty="0" err="1">
                          <a:latin typeface="Calibri" panose="020F0502020204030204" charset="0"/>
                          <a:ea typeface="Trebuchet MS" panose="020B0603020202020204" charset="0"/>
                          <a:cs typeface="Calibri" panose="020F0502020204030204" charset="0"/>
                        </a:rPr>
                        <a:t>scolastica</a:t>
                      </a:r>
                      <a:r>
                        <a:rPr lang="en-US" sz="1200" b="0" dirty="0">
                          <a:latin typeface="Calibri" panose="020F0502020204030204" charset="0"/>
                          <a:ea typeface="Trebuchet MS" panose="020B0603020202020204" charset="0"/>
                          <a:cs typeface="Calibri" panose="020F0502020204030204" charset="0"/>
                        </a:rPr>
                        <a:t> </a:t>
                      </a: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dirty="0" err="1">
                          <a:latin typeface="Calibri" panose="020F0502020204030204" pitchFamily="34" charset="0"/>
                          <a:ea typeface="Calibri" panose="020F0502020204030204" pitchFamily="34" charset="0"/>
                          <a:cs typeface="Calibri" panose="020F0502020204030204" pitchFamily="34" charset="0"/>
                        </a:rPr>
                        <a:t>Pianificazione</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urbanistica</a:t>
                      </a:r>
                      <a:r>
                        <a:rPr lang="en-US" sz="1200" b="0" dirty="0">
                          <a:latin typeface="Calibri" panose="020F0502020204030204" pitchFamily="34" charset="0"/>
                          <a:ea typeface="Calibri" panose="020F0502020204030204" pitchFamily="34" charset="0"/>
                          <a:cs typeface="Calibri" panose="020F0502020204030204" pitchFamily="34" charset="0"/>
                        </a:rPr>
                        <a:t> ed </a:t>
                      </a:r>
                      <a:r>
                        <a:rPr lang="en-US" sz="1200" b="0" dirty="0" err="1">
                          <a:latin typeface="Calibri" panose="020F0502020204030204" pitchFamily="34" charset="0"/>
                          <a:ea typeface="Calibri" panose="020F0502020204030204" pitchFamily="34" charset="0"/>
                          <a:cs typeface="Calibri" panose="020F0502020204030204" pitchFamily="34" charset="0"/>
                        </a:rPr>
                        <a:t>edilizia</a:t>
                      </a:r>
                      <a:r>
                        <a:rPr lang="en-US" sz="1200" b="0" dirty="0">
                          <a:latin typeface="Calibri" panose="020F0502020204030204" pitchFamily="34" charset="0"/>
                          <a:ea typeface="Calibri" panose="020F0502020204030204" pitchFamily="34" charset="0"/>
                          <a:cs typeface="Calibri" panose="020F0502020204030204" pitchFamily="34" charset="0"/>
                        </a:rPr>
                        <a:t> di </a:t>
                      </a:r>
                      <a:r>
                        <a:rPr lang="en-US" sz="1200" b="0" dirty="0" err="1">
                          <a:latin typeface="Calibri" panose="020F0502020204030204" pitchFamily="34" charset="0"/>
                          <a:ea typeface="Calibri" panose="020F0502020204030204" pitchFamily="34" charset="0"/>
                          <a:cs typeface="Calibri" panose="020F0502020204030204" pitchFamily="34" charset="0"/>
                        </a:rPr>
                        <a:t>ambito</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comunale</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nonché</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partecipazione</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alla</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pianificazione</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territoriale</a:t>
                      </a:r>
                      <a:r>
                        <a:rPr lang="en-US" sz="1200" b="0" dirty="0">
                          <a:latin typeface="Calibri" panose="020F0502020204030204" pitchFamily="34" charset="0"/>
                          <a:ea typeface="Calibri" panose="020F0502020204030204" pitchFamily="34" charset="0"/>
                          <a:cs typeface="Calibri" panose="020F0502020204030204" pitchFamily="34" charset="0"/>
                        </a:rPr>
                        <a:t> di </a:t>
                      </a:r>
                      <a:r>
                        <a:rPr lang="en-US" sz="1200" b="0" dirty="0" err="1">
                          <a:latin typeface="Calibri" panose="020F0502020204030204" pitchFamily="34" charset="0"/>
                          <a:ea typeface="Calibri" panose="020F0502020204030204" pitchFamily="34" charset="0"/>
                          <a:cs typeface="Calibri" panose="020F0502020204030204" pitchFamily="34" charset="0"/>
                        </a:rPr>
                        <a:t>livello</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sovracomunale</a:t>
                      </a:r>
                      <a:r>
                        <a:rPr lang="en-US" sz="1200" b="0" dirty="0">
                          <a:latin typeface="Calibri" panose="020F0502020204030204" pitchFamily="34" charset="0"/>
                          <a:ea typeface="Calibri" panose="020F0502020204030204" pitchFamily="34" charset="0"/>
                          <a:cs typeface="Calibri" panose="020F0502020204030204" pitchFamily="34" charset="0"/>
                        </a:rPr>
                        <a:t>.</a:t>
                      </a:r>
                    </a:p>
                  </a:txBody>
                  <a:tcPr marL="68580" marR="68580" marT="0" marB="0">
                    <a:lnL w="12240" cap="flat" cmpd="sng" algn="ctr">
                      <a:solidFill>
                        <a:srgbClr val="000000"/>
                      </a:solidFill>
                      <a:prstDash val="solid"/>
                      <a:round/>
                      <a:headEnd type="none" w="med" len="med"/>
                      <a:tailEnd type="none" w="med" len="med"/>
                    </a:lnL>
                    <a:lnR w="12240">
                      <a:solidFill>
                        <a:srgbClr val="000000"/>
                      </a:solidFill>
                    </a:lnR>
                    <a:lnT w="12240" cap="flat" cmpd="sng" algn="ctr">
                      <a:solidFill>
                        <a:srgbClr val="000000"/>
                      </a:solidFill>
                      <a:prstDash val="solid"/>
                      <a:round/>
                      <a:headEnd type="none" w="med" len="med"/>
                      <a:tailEnd type="none" w="med" len="med"/>
                    </a:lnT>
                    <a:noFill/>
                  </a:tcPr>
                </a:tc>
                <a:extLst>
                  <a:ext uri="{0D108BD9-81ED-4DB2-BD59-A6C34878D82A}">
                    <a16:rowId xmlns:a16="http://schemas.microsoft.com/office/drawing/2014/main" val="10003"/>
                  </a:ext>
                </a:extLst>
              </a:tr>
              <a:tr h="1463040">
                <a:tc>
                  <a:txBody>
                    <a:bodyPr/>
                    <a:lstStyle/>
                    <a:p>
                      <a:pPr marL="0" indent="0" algn="l">
                        <a:buNone/>
                      </a:pPr>
                      <a:r>
                        <a:rPr lang="en-US" sz="1200" b="0">
                          <a:latin typeface="Calibri" panose="020F0502020204030204" charset="0"/>
                          <a:cs typeface="Calibri" panose="020F0502020204030204" charset="0"/>
                        </a:rPr>
                        <a:t>11. Città e comunità sostenibili</a:t>
                      </a:r>
                      <a:endParaRPr lang="en-US" sz="1200" b="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B w="12240">
                      <a:solidFill>
                        <a:srgbClr val="000000"/>
                      </a:solidFill>
                    </a:lnB>
                    <a:noFill/>
                  </a:tcPr>
                </a:tc>
                <a:tc>
                  <a:txBody>
                    <a:bodyPr/>
                    <a:lstStyle/>
                    <a:p>
                      <a:pPr marL="0" indent="0" algn="l">
                        <a:buNone/>
                      </a:pPr>
                      <a:r>
                        <a:rPr lang="en-US" sz="1200" b="0">
                          <a:latin typeface="Calibri" panose="020F0502020204030204" charset="0"/>
                          <a:cs typeface="Calibri" panose="020F0502020204030204" charset="0"/>
                        </a:rPr>
                        <a:t>Tutela dell’ambiente, dell’ecosistema e dei beni culturali</a:t>
                      </a:r>
                      <a:endParaRPr lang="en-US" sz="1200" b="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B w="12240">
                      <a:solidFill>
                        <a:srgbClr val="000000"/>
                      </a:solidFill>
                    </a:lnB>
                    <a:noFill/>
                  </a:tcPr>
                </a:tc>
                <a:tc>
                  <a:txBody>
                    <a:bodyPr/>
                    <a:lstStyle/>
                    <a:p>
                      <a:pPr marL="0" indent="0" algn="l">
                        <a:buNone/>
                      </a:pPr>
                      <a:r>
                        <a:rPr lang="en-US" sz="1200" b="0" dirty="0" err="1">
                          <a:latin typeface="Calibri" panose="020F0502020204030204" charset="0"/>
                          <a:cs typeface="Calibri" panose="020F0502020204030204" charset="0"/>
                        </a:rPr>
                        <a:t>Governo</a:t>
                      </a:r>
                      <a:r>
                        <a:rPr lang="en-US" sz="1200" b="0" dirty="0">
                          <a:latin typeface="Calibri" panose="020F0502020204030204" charset="0"/>
                          <a:cs typeface="Calibri" panose="020F0502020204030204" charset="0"/>
                        </a:rPr>
                        <a:t> del </a:t>
                      </a:r>
                      <a:r>
                        <a:rPr lang="en-US" sz="1200" b="0" dirty="0" err="1">
                          <a:latin typeface="Calibri" panose="020F0502020204030204" charset="0"/>
                          <a:cs typeface="Calibri" panose="020F0502020204030204" charset="0"/>
                        </a:rPr>
                        <a:t>territorio</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Valorizzazione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beni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culturali</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ambientali</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promozione</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organizzazione</a:t>
                      </a:r>
                      <a:r>
                        <a:rPr lang="en-US" sz="1200" b="0" dirty="0">
                          <a:latin typeface="Calibri" panose="020F0502020204030204" charset="0"/>
                          <a:cs typeface="Calibri" panose="020F0502020204030204" charset="0"/>
                        </a:rPr>
                        <a:t> di </a:t>
                      </a:r>
                      <a:r>
                        <a:rPr lang="en-US" sz="1200" b="0" dirty="0" err="1">
                          <a:latin typeface="Calibri" panose="020F0502020204030204" charset="0"/>
                          <a:cs typeface="Calibri" panose="020F0502020204030204" charset="0"/>
                        </a:rPr>
                        <a:t>attività</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culturali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legislazione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concorrente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Edilizia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Trasporti</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viabilità</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potestà</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legislativa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residuale</a:t>
                      </a:r>
                      <a:r>
                        <a:rPr lang="en-US" sz="1200" b="0" dirty="0">
                          <a:latin typeface="Calibri" panose="020F0502020204030204" charset="0"/>
                          <a:cs typeface="Calibri" panose="020F0502020204030204" charset="0"/>
                        </a:rPr>
                        <a:t>)</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dirty="0" err="1">
                          <a:latin typeface="Calibri" panose="020F0502020204030204" charset="0"/>
                          <a:cs typeface="Calibri" panose="020F0502020204030204" charset="0"/>
                        </a:rPr>
                        <a:t>Pianificazione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servizi</a:t>
                      </a:r>
                      <a:r>
                        <a:rPr lang="en-US" sz="1200" b="0" dirty="0">
                          <a:latin typeface="Calibri" panose="020F0502020204030204" charset="0"/>
                          <a:cs typeface="Calibri" panose="020F0502020204030204" charset="0"/>
                        </a:rPr>
                        <a:t> di </a:t>
                      </a:r>
                      <a:r>
                        <a:rPr lang="en-US" sz="1200" b="0" dirty="0" err="1">
                          <a:latin typeface="Calibri" panose="020F0502020204030204" charset="0"/>
                          <a:cs typeface="Calibri" panose="020F0502020204030204" charset="0"/>
                        </a:rPr>
                        <a:t>trasporto</a:t>
                      </a:r>
                      <a:r>
                        <a:rPr lang="en-US" sz="1200" b="0" dirty="0">
                          <a:latin typeface="Calibri" panose="020F0502020204030204" charset="0"/>
                          <a:cs typeface="Calibri" panose="020F0502020204030204" charset="0"/>
                        </a:rPr>
                        <a:t> in </a:t>
                      </a:r>
                      <a:r>
                        <a:rPr lang="en-US" sz="1200" b="0" dirty="0" err="1">
                          <a:latin typeface="Calibri" panose="020F0502020204030204" charset="0"/>
                          <a:cs typeface="Calibri" panose="020F0502020204030204" charset="0"/>
                        </a:rPr>
                        <a:t>ambito</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provinciale</a:t>
                      </a:r>
                      <a:r>
                        <a:rPr lang="en-US" sz="1200" b="0" dirty="0">
                          <a:latin typeface="Calibri" panose="020F0502020204030204" charset="0"/>
                          <a:cs typeface="Calibri" panose="020F0502020204030204" charset="0"/>
                        </a:rPr>
                        <a:t>, </a:t>
                      </a:r>
                      <a:r>
                        <a:rPr lang="it-IT" sz="1200" dirty="0">
                          <a:solidFill>
                            <a:schemeClr val="tx1"/>
                          </a:solidFill>
                          <a:effectLst/>
                          <a:latin typeface="Calibri" panose="020F0502020204030204" charset="0"/>
                          <a:ea typeface="Calibri" panose="020F0502020204030204" charset="0"/>
                          <a:cs typeface="Calibri" panose="020F0502020204030204" charset="0"/>
                        </a:rPr>
                        <a:t>autorizzazione e controllo in materia di trasporto privato, in coerenza con la programmazione regionale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Pianificazione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territoriale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provinciale</a:t>
                      </a:r>
                      <a:r>
                        <a:rPr lang="en-US" sz="1200" b="0" dirty="0">
                          <a:latin typeface="Calibri" panose="020F0502020204030204" charset="0"/>
                          <a:cs typeface="Calibri" panose="020F0502020204030204" charset="0"/>
                        </a:rPr>
                        <a:t> di </a:t>
                      </a:r>
                      <a:r>
                        <a:rPr lang="en-US" sz="1200" b="0" dirty="0" err="1">
                          <a:latin typeface="Calibri" panose="020F0502020204030204" charset="0"/>
                          <a:cs typeface="Calibri" panose="020F0502020204030204" charset="0"/>
                        </a:rPr>
                        <a:t>coordinamento</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nonché</a:t>
                      </a:r>
                      <a:r>
                        <a:rPr lang="en-US" sz="1200" b="0" dirty="0">
                          <a:latin typeface="Calibri" panose="020F0502020204030204" charset="0"/>
                          <a:cs typeface="Calibri" panose="020F0502020204030204" charset="0"/>
                        </a:rPr>
                        <a:t> tutela e </a:t>
                      </a:r>
                      <a:r>
                        <a:rPr lang="en-US" sz="1200" b="0" dirty="0" err="1">
                          <a:latin typeface="Calibri" panose="020F0502020204030204" charset="0"/>
                          <a:cs typeface="Calibri" panose="020F0502020204030204" charset="0"/>
                        </a:rPr>
                        <a:t>valorizzazione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dell’ambiente</a:t>
                      </a:r>
                      <a:r>
                        <a:rPr lang="en-US" sz="1200" b="0" dirty="0">
                          <a:latin typeface="Calibri" panose="020F0502020204030204" charset="0"/>
                          <a:cs typeface="Calibri" panose="020F0502020204030204" charset="0"/>
                        </a:rPr>
                        <a:t>, per </a:t>
                      </a:r>
                      <a:r>
                        <a:rPr lang="en-US" sz="1200" b="0" dirty="0" err="1">
                          <a:latin typeface="Calibri" panose="020F0502020204030204" charset="0"/>
                          <a:cs typeface="Calibri" panose="020F0502020204030204" charset="0"/>
                        </a:rPr>
                        <a:t>gli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aspetti</a:t>
                      </a:r>
                      <a:r>
                        <a:rPr lang="en-US" sz="1200" b="0" dirty="0">
                          <a:latin typeface="Calibri" panose="020F0502020204030204" charset="0"/>
                          <a:cs typeface="Calibri" panose="020F0502020204030204" charset="0"/>
                        </a:rPr>
                        <a:t> di </a:t>
                      </a:r>
                      <a:r>
                        <a:rPr lang="en-US" sz="1200" b="0" dirty="0" err="1">
                          <a:latin typeface="Calibri" panose="020F0502020204030204" charset="0"/>
                          <a:cs typeface="Calibri" panose="020F0502020204030204" charset="0"/>
                        </a:rPr>
                        <a:t>competenza</a:t>
                      </a:r>
                      <a:r>
                        <a:rPr lang="en-US" sz="1200" b="0" dirty="0">
                          <a:latin typeface="Calibri" panose="020F0502020204030204" charset="0"/>
                          <a:cs typeface="Calibri" panose="020F0502020204030204" charset="0"/>
                        </a:rPr>
                        <a:t>  </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dirty="0" err="1">
                          <a:latin typeface="Calibri" panose="020F0502020204030204" pitchFamily="34" charset="0"/>
                          <a:ea typeface="Calibri" panose="020F0502020204030204" pitchFamily="34" charset="0"/>
                          <a:cs typeface="Calibri" panose="020F0502020204030204" pitchFamily="34" charset="0"/>
                        </a:rPr>
                        <a:t>Servizi</a:t>
                      </a:r>
                      <a:r>
                        <a:rPr lang="en-US" sz="1200" b="0" dirty="0">
                          <a:latin typeface="Calibri" panose="020F0502020204030204" pitchFamily="34" charset="0"/>
                          <a:ea typeface="Calibri" panose="020F0502020204030204" pitchFamily="34" charset="0"/>
                          <a:cs typeface="Calibri" panose="020F0502020204030204" pitchFamily="34" charset="0"/>
                        </a:rPr>
                        <a:t> di </a:t>
                      </a:r>
                      <a:r>
                        <a:rPr lang="en-US" sz="1200" b="0" dirty="0" err="1">
                          <a:latin typeface="Calibri" panose="020F0502020204030204" pitchFamily="34" charset="0"/>
                          <a:ea typeface="Calibri" panose="020F0502020204030204" pitchFamily="34" charset="0"/>
                          <a:cs typeface="Calibri" panose="020F0502020204030204" pitchFamily="34" charset="0"/>
                        </a:rPr>
                        <a:t>trasporto</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pubblico</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comunale</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Pianificazione</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urbanistica</a:t>
                      </a:r>
                      <a:r>
                        <a:rPr lang="en-US" sz="1200" b="0" dirty="0">
                          <a:latin typeface="Calibri" panose="020F0502020204030204" pitchFamily="34" charset="0"/>
                          <a:ea typeface="Calibri" panose="020F0502020204030204" pitchFamily="34" charset="0"/>
                          <a:cs typeface="Calibri" panose="020F0502020204030204" pitchFamily="34" charset="0"/>
                        </a:rPr>
                        <a:t> ed </a:t>
                      </a:r>
                      <a:r>
                        <a:rPr lang="en-US" sz="1200" b="0" dirty="0" err="1">
                          <a:latin typeface="Calibri" panose="020F0502020204030204" pitchFamily="34" charset="0"/>
                          <a:ea typeface="Calibri" panose="020F0502020204030204" pitchFamily="34" charset="0"/>
                          <a:cs typeface="Calibri" panose="020F0502020204030204" pitchFamily="34" charset="0"/>
                        </a:rPr>
                        <a:t>edilizia</a:t>
                      </a:r>
                      <a:r>
                        <a:rPr lang="en-US" sz="1200" b="0" dirty="0">
                          <a:latin typeface="Calibri" panose="020F0502020204030204" pitchFamily="34" charset="0"/>
                          <a:ea typeface="Calibri" panose="020F0502020204030204" pitchFamily="34" charset="0"/>
                          <a:cs typeface="Calibri" panose="020F0502020204030204" pitchFamily="34" charset="0"/>
                        </a:rPr>
                        <a:t> di </a:t>
                      </a:r>
                      <a:r>
                        <a:rPr lang="en-US" sz="1200" b="0" dirty="0" err="1">
                          <a:latin typeface="Calibri" panose="020F0502020204030204" pitchFamily="34" charset="0"/>
                          <a:ea typeface="Calibri" panose="020F0502020204030204" pitchFamily="34" charset="0"/>
                          <a:cs typeface="Calibri" panose="020F0502020204030204" pitchFamily="34" charset="0"/>
                        </a:rPr>
                        <a:t>ambito</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comunale</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nonché</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partecipazione</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alla</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pianificazione</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territoriale</a:t>
                      </a:r>
                      <a:r>
                        <a:rPr lang="en-US" sz="1200" b="0" dirty="0">
                          <a:latin typeface="Calibri" panose="020F0502020204030204" pitchFamily="34" charset="0"/>
                          <a:ea typeface="Calibri" panose="020F0502020204030204" pitchFamily="34" charset="0"/>
                          <a:cs typeface="Calibri" panose="020F0502020204030204" pitchFamily="34" charset="0"/>
                        </a:rPr>
                        <a:t> di </a:t>
                      </a:r>
                      <a:r>
                        <a:rPr lang="en-US" sz="1200" b="0" dirty="0" err="1">
                          <a:latin typeface="Calibri" panose="020F0502020204030204" pitchFamily="34" charset="0"/>
                          <a:ea typeface="Calibri" panose="020F0502020204030204" pitchFamily="34" charset="0"/>
                          <a:cs typeface="Calibri" panose="020F0502020204030204" pitchFamily="34" charset="0"/>
                        </a:rPr>
                        <a:t>livello</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sovracomunale</a:t>
                      </a:r>
                      <a:endParaRPr lang="en-US" sz="1200" b="0" dirty="0">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240">
                      <a:solidFill>
                        <a:srgbClr val="000000"/>
                      </a:solidFill>
                    </a:lnL>
                    <a:lnR w="12240">
                      <a:solidFill>
                        <a:srgbClr val="000000"/>
                      </a:solidFill>
                    </a:lnR>
                    <a:lnB w="12240">
                      <a:solidFill>
                        <a:srgbClr val="000000"/>
                      </a:solidFill>
                    </a:lnB>
                    <a:noFill/>
                  </a:tcPr>
                </a:tc>
                <a:extLst>
                  <a:ext uri="{0D108BD9-81ED-4DB2-BD59-A6C34878D82A}">
                    <a16:rowId xmlns:a16="http://schemas.microsoft.com/office/drawing/2014/main" val="10004"/>
                  </a:ext>
                </a:extLst>
              </a:tr>
              <a:tr h="958850">
                <a:tc>
                  <a:txBody>
                    <a:bodyPr/>
                    <a:lstStyle/>
                    <a:p>
                      <a:pPr marL="0" indent="0" algn="l">
                        <a:buNone/>
                      </a:pPr>
                      <a:r>
                        <a:rPr lang="it-IT" altLang="en-US" sz="1200" b="0" dirty="0">
                          <a:latin typeface="Calibri" panose="020F0502020204030204" charset="0"/>
                          <a:ea typeface="Trebuchet MS" panose="020B0603020202020204" charset="0"/>
                          <a:cs typeface="Calibri" panose="020F0502020204030204" charset="0"/>
                        </a:rPr>
                        <a:t>15. Vita sulla terra</a:t>
                      </a:r>
                    </a:p>
                  </a:txBody>
                  <a:tcPr marL="68580" marR="68580" marT="0" marB="0">
                    <a:lnL w="12240">
                      <a:solidFill>
                        <a:srgbClr val="000000"/>
                      </a:solidFill>
                    </a:lnL>
                    <a:lnR w="12240">
                      <a:solidFill>
                        <a:srgbClr val="000000"/>
                      </a:solidFill>
                    </a:lnR>
                    <a:lnT w="12240" cap="flat" cmpd="sng" algn="ctr">
                      <a:solidFill>
                        <a:srgbClr val="000000"/>
                      </a:solidFill>
                      <a:prstDash val="solid"/>
                      <a:round/>
                      <a:headEnd type="none" w="med" len="med"/>
                      <a:tailEnd type="none" w="med" len="med"/>
                    </a:lnT>
                    <a:lnB w="12240">
                      <a:solidFill>
                        <a:srgbClr val="000000"/>
                      </a:solidFill>
                    </a:lnB>
                    <a:noFill/>
                  </a:tcPr>
                </a:tc>
                <a:tc>
                  <a:txBody>
                    <a:bodyPr/>
                    <a:lstStyle/>
                    <a:p>
                      <a:pPr marL="0" indent="0" algn="l">
                        <a:buNone/>
                      </a:pPr>
                      <a:r>
                        <a:rPr lang="en-US" sz="1200" b="0" dirty="0">
                          <a:latin typeface="Calibri" panose="020F0502020204030204" charset="0"/>
                          <a:cs typeface="Calibri" panose="020F0502020204030204" charset="0"/>
                        </a:rPr>
                        <a:t>Tutela </a:t>
                      </a:r>
                      <a:r>
                        <a:rPr lang="en-US" sz="1200" b="0" dirty="0" err="1">
                          <a:latin typeface="Calibri" panose="020F0502020204030204" charset="0"/>
                          <a:cs typeface="Calibri" panose="020F0502020204030204" charset="0"/>
                        </a:rPr>
                        <a:t>dell’ambiente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dell’ecosistema</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dei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beni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culturali</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cap="flat" cmpd="sng" algn="ctr">
                      <a:solidFill>
                        <a:srgbClr val="000000"/>
                      </a:solidFill>
                      <a:prstDash val="solid"/>
                      <a:round/>
                      <a:headEnd type="none" w="med" len="med"/>
                      <a:tailEnd type="none" w="med" len="med"/>
                    </a:lnT>
                    <a:lnB w="12240">
                      <a:solidFill>
                        <a:srgbClr val="000000"/>
                      </a:solidFill>
                    </a:lnB>
                    <a:noFill/>
                  </a:tcPr>
                </a:tc>
                <a:tc>
                  <a:txBody>
                    <a:bodyPr/>
                    <a:lstStyle/>
                    <a:p>
                      <a:pPr marL="0" indent="0" algn="l">
                        <a:buNone/>
                      </a:pPr>
                      <a:r>
                        <a:rPr lang="en-US" sz="1200" b="0" dirty="0" err="1">
                          <a:latin typeface="Calibri" panose="020F0502020204030204" charset="0"/>
                          <a:cs typeface="Calibri" panose="020F0502020204030204" charset="0"/>
                        </a:rPr>
                        <a:t>Valorizzazione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beni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culturali</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ambientali</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promozione</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organizzazione</a:t>
                      </a:r>
                      <a:r>
                        <a:rPr lang="en-US" sz="1200" b="0" dirty="0">
                          <a:latin typeface="Calibri" panose="020F0502020204030204" charset="0"/>
                          <a:cs typeface="Calibri" panose="020F0502020204030204" charset="0"/>
                        </a:rPr>
                        <a:t> di </a:t>
                      </a:r>
                      <a:r>
                        <a:rPr lang="en-US" sz="1200" b="0" dirty="0" err="1">
                          <a:latin typeface="Calibri" panose="020F0502020204030204" charset="0"/>
                          <a:cs typeface="Calibri" panose="020F0502020204030204" charset="0"/>
                        </a:rPr>
                        <a:t>attività</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culturali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Governo</a:t>
                      </a:r>
                      <a:r>
                        <a:rPr lang="en-US" sz="1200" b="0" dirty="0">
                          <a:latin typeface="Calibri" panose="020F0502020204030204" charset="0"/>
                          <a:cs typeface="Calibri" panose="020F0502020204030204" charset="0"/>
                        </a:rPr>
                        <a:t> del </a:t>
                      </a:r>
                      <a:r>
                        <a:rPr lang="en-US" sz="1200" b="0" dirty="0" err="1">
                          <a:latin typeface="Calibri" panose="020F0502020204030204" charset="0"/>
                          <a:cs typeface="Calibri" panose="020F0502020204030204" charset="0"/>
                        </a:rPr>
                        <a:t>territorio</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legislazione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concorrente</a:t>
                      </a:r>
                      <a:r>
                        <a:rPr lang="en-US" sz="1200" b="0" dirty="0">
                          <a:latin typeface="Calibri" panose="020F0502020204030204" charset="0"/>
                          <a:cs typeface="Calibri" panose="020F0502020204030204" charset="0"/>
                        </a:rPr>
                        <a:t>)</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dirty="0" err="1">
                          <a:latin typeface="Calibri" panose="020F0502020204030204" charset="0"/>
                          <a:cs typeface="Calibri" panose="020F0502020204030204" charset="0"/>
                        </a:rPr>
                        <a:t>Pianificazione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territoriale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provinciale</a:t>
                      </a:r>
                      <a:r>
                        <a:rPr lang="en-US" sz="1200" b="0" dirty="0">
                          <a:latin typeface="Calibri" panose="020F0502020204030204" charset="0"/>
                          <a:cs typeface="Calibri" panose="020F0502020204030204" charset="0"/>
                        </a:rPr>
                        <a:t> di </a:t>
                      </a:r>
                      <a:r>
                        <a:rPr lang="en-US" sz="1200" b="0" dirty="0" err="1">
                          <a:latin typeface="Calibri" panose="020F0502020204030204" charset="0"/>
                          <a:cs typeface="Calibri" panose="020F0502020204030204" charset="0"/>
                        </a:rPr>
                        <a:t>coordinamento</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nonché</a:t>
                      </a:r>
                      <a:r>
                        <a:rPr lang="en-US" sz="1200" b="0" dirty="0">
                          <a:latin typeface="Calibri" panose="020F0502020204030204" charset="0"/>
                          <a:cs typeface="Calibri" panose="020F0502020204030204" charset="0"/>
                        </a:rPr>
                        <a:t> tutela e </a:t>
                      </a:r>
                      <a:r>
                        <a:rPr lang="en-US" sz="1200" b="0" dirty="0" err="1">
                          <a:latin typeface="Calibri" panose="020F0502020204030204" charset="0"/>
                          <a:cs typeface="Calibri" panose="020F0502020204030204" charset="0"/>
                        </a:rPr>
                        <a:t>valorizzazione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dell’ambiente</a:t>
                      </a:r>
                      <a:r>
                        <a:rPr lang="en-US" sz="1200" b="0" dirty="0">
                          <a:latin typeface="Calibri" panose="020F0502020204030204" charset="0"/>
                          <a:cs typeface="Calibri" panose="020F0502020204030204" charset="0"/>
                        </a:rPr>
                        <a:t>, per </a:t>
                      </a:r>
                      <a:r>
                        <a:rPr lang="en-US" sz="1200" b="0" dirty="0" err="1">
                          <a:latin typeface="Calibri" panose="020F0502020204030204" charset="0"/>
                          <a:cs typeface="Calibri" panose="020F0502020204030204" charset="0"/>
                        </a:rPr>
                        <a:t>gli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aspetti</a:t>
                      </a:r>
                      <a:r>
                        <a:rPr lang="en-US" sz="1200" b="0" dirty="0">
                          <a:latin typeface="Calibri" panose="020F0502020204030204" charset="0"/>
                          <a:cs typeface="Calibri" panose="020F0502020204030204" charset="0"/>
                        </a:rPr>
                        <a:t> di </a:t>
                      </a:r>
                      <a:r>
                        <a:rPr lang="en-US" sz="1200" b="0" dirty="0" err="1">
                          <a:latin typeface="Calibri" panose="020F0502020204030204" charset="0"/>
                          <a:cs typeface="Calibri" panose="020F0502020204030204" charset="0"/>
                        </a:rPr>
                        <a:t>competenza</a:t>
                      </a:r>
                      <a:r>
                        <a:rPr lang="en-US" sz="1200" b="0" dirty="0">
                          <a:latin typeface="Calibri" panose="020F0502020204030204" charset="0"/>
                          <a:cs typeface="Calibri" panose="020F0502020204030204" charset="0"/>
                        </a:rPr>
                        <a:t> </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dirty="0" err="1">
                          <a:latin typeface="Calibri" panose="020F0502020204030204" pitchFamily="34" charset="0"/>
                          <a:ea typeface="Calibri" panose="020F0502020204030204" pitchFamily="34" charset="0"/>
                          <a:cs typeface="Calibri" panose="020F0502020204030204" pitchFamily="34" charset="0"/>
                        </a:rPr>
                        <a:t>Pianificazione</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territoriale</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provinciale</a:t>
                      </a:r>
                      <a:r>
                        <a:rPr lang="en-US" sz="1200" b="0" dirty="0">
                          <a:latin typeface="Calibri" panose="020F0502020204030204" pitchFamily="34" charset="0"/>
                          <a:ea typeface="Calibri" panose="020F0502020204030204" pitchFamily="34" charset="0"/>
                          <a:cs typeface="Calibri" panose="020F0502020204030204" pitchFamily="34" charset="0"/>
                        </a:rPr>
                        <a:t> di </a:t>
                      </a:r>
                      <a:r>
                        <a:rPr lang="en-US" sz="1200" b="0" dirty="0" err="1">
                          <a:latin typeface="Calibri" panose="020F0502020204030204" pitchFamily="34" charset="0"/>
                          <a:ea typeface="Calibri" panose="020F0502020204030204" pitchFamily="34" charset="0"/>
                          <a:cs typeface="Calibri" panose="020F0502020204030204" pitchFamily="34" charset="0"/>
                        </a:rPr>
                        <a:t>coordinamento</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nonché</a:t>
                      </a:r>
                      <a:r>
                        <a:rPr lang="en-US" sz="1200" b="0" dirty="0">
                          <a:latin typeface="Calibri" panose="020F0502020204030204" pitchFamily="34" charset="0"/>
                          <a:ea typeface="Calibri" panose="020F0502020204030204" pitchFamily="34" charset="0"/>
                          <a:cs typeface="Calibri" panose="020F0502020204030204" pitchFamily="34" charset="0"/>
                        </a:rPr>
                        <a:t> tutela e </a:t>
                      </a:r>
                      <a:r>
                        <a:rPr lang="en-US" sz="1200" b="0" dirty="0" err="1">
                          <a:latin typeface="Calibri" panose="020F0502020204030204" pitchFamily="34" charset="0"/>
                          <a:ea typeface="Calibri" panose="020F0502020204030204" pitchFamily="34" charset="0"/>
                          <a:cs typeface="Calibri" panose="020F0502020204030204" pitchFamily="34" charset="0"/>
                        </a:rPr>
                        <a:t>valorizzazione</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dell’ambiente</a:t>
                      </a:r>
                      <a:r>
                        <a:rPr lang="en-US" sz="1200" b="0" dirty="0">
                          <a:latin typeface="Calibri" panose="020F0502020204030204" pitchFamily="34" charset="0"/>
                          <a:ea typeface="Calibri" panose="020F0502020204030204" pitchFamily="34" charset="0"/>
                          <a:cs typeface="Calibri" panose="020F0502020204030204" pitchFamily="34" charset="0"/>
                        </a:rPr>
                        <a:t>, per </a:t>
                      </a:r>
                      <a:r>
                        <a:rPr lang="en-US" sz="1200" b="0" dirty="0" err="1">
                          <a:latin typeface="Calibri" panose="020F0502020204030204" pitchFamily="34" charset="0"/>
                          <a:ea typeface="Calibri" panose="020F0502020204030204" pitchFamily="34" charset="0"/>
                          <a:cs typeface="Calibri" panose="020F0502020204030204" pitchFamily="34" charset="0"/>
                        </a:rPr>
                        <a:t>gli</a:t>
                      </a:r>
                      <a:r>
                        <a:rPr lang="en-US" sz="1200" b="0" dirty="0">
                          <a:latin typeface="Calibri" panose="020F0502020204030204" pitchFamily="34" charset="0"/>
                          <a:ea typeface="Calibri" panose="020F0502020204030204" pitchFamily="34" charset="0"/>
                          <a:cs typeface="Calibri" panose="020F0502020204030204" pitchFamily="34" charset="0"/>
                        </a:rPr>
                        <a:t> </a:t>
                      </a:r>
                      <a:r>
                        <a:rPr lang="en-US" sz="1200" b="0" dirty="0" err="1">
                          <a:latin typeface="Calibri" panose="020F0502020204030204" pitchFamily="34" charset="0"/>
                          <a:ea typeface="Calibri" panose="020F0502020204030204" pitchFamily="34" charset="0"/>
                          <a:cs typeface="Calibri" panose="020F0502020204030204" pitchFamily="34" charset="0"/>
                        </a:rPr>
                        <a:t>aspetti</a:t>
                      </a:r>
                      <a:r>
                        <a:rPr lang="en-US" sz="1200" b="0" dirty="0">
                          <a:latin typeface="Calibri" panose="020F0502020204030204" pitchFamily="34" charset="0"/>
                          <a:ea typeface="Calibri" panose="020F0502020204030204" pitchFamily="34" charset="0"/>
                          <a:cs typeface="Calibri" panose="020F0502020204030204" pitchFamily="34" charset="0"/>
                        </a:rPr>
                        <a:t> di </a:t>
                      </a:r>
                      <a:r>
                        <a:rPr lang="en-US" sz="1200" b="0" dirty="0" err="1">
                          <a:latin typeface="Calibri" panose="020F0502020204030204" pitchFamily="34" charset="0"/>
                          <a:ea typeface="Calibri" panose="020F0502020204030204" pitchFamily="34" charset="0"/>
                          <a:cs typeface="Calibri" panose="020F0502020204030204" pitchFamily="34" charset="0"/>
                        </a:rPr>
                        <a:t>competenza</a:t>
                      </a:r>
                      <a:endParaRPr lang="en-US" sz="1200" b="0" dirty="0">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240">
                      <a:solidFill>
                        <a:srgbClr val="000000"/>
                      </a:solidFill>
                    </a:lnL>
                    <a:lnR w="12240">
                      <a:solidFill>
                        <a:srgbClr val="000000"/>
                      </a:solidFill>
                    </a:lnR>
                    <a:lnT w="12240" cap="flat" cmpd="sng" algn="ctr">
                      <a:solidFill>
                        <a:srgbClr val="000000"/>
                      </a:solidFill>
                      <a:prstDash val="solid"/>
                      <a:round/>
                      <a:headEnd type="none" w="med" len="med"/>
                      <a:tailEnd type="none" w="med" len="med"/>
                    </a:lnT>
                    <a:lnB w="12240">
                      <a:solidFill>
                        <a:srgbClr val="000000"/>
                      </a:solidFill>
                    </a:lnB>
                    <a:noFill/>
                  </a:tcPr>
                </a:tc>
                <a:extLst>
                  <a:ext uri="{0D108BD9-81ED-4DB2-BD59-A6C34878D82A}">
                    <a16:rowId xmlns:a16="http://schemas.microsoft.com/office/drawing/2014/main" val="10005"/>
                  </a:ext>
                </a:extLst>
              </a:tr>
            </a:tbl>
          </a:graphicData>
        </a:graphic>
      </p:graphicFrame>
      <p:sp>
        <p:nvSpPr>
          <p:cNvPr id="100" name="Text Box 99"/>
          <p:cNvSpPr txBox="1"/>
          <p:nvPr/>
        </p:nvSpPr>
        <p:spPr>
          <a:xfrm>
            <a:off x="290830" y="6671945"/>
            <a:ext cx="12926060" cy="706755"/>
          </a:xfrm>
          <a:prstGeom prst="rect">
            <a:avLst/>
          </a:prstGeom>
          <a:noFill/>
          <a:ln w="9525">
            <a:noFill/>
          </a:ln>
        </p:spPr>
        <p:txBody>
          <a:bodyPr wrap="square">
            <a:spAutoFit/>
          </a:bodyPr>
          <a:lstStyle/>
          <a:p>
            <a:pPr marL="92075" indent="-92075" algn="just"/>
            <a:r>
              <a:rPr lang="it-IT" altLang="en-US" sz="1000" b="0" baseline="30000">
                <a:latin typeface="Trebuchet MS" panose="020B0603020202020204" charset="0"/>
                <a:cs typeface="Calibri" panose="020F0502020204030204" charset="0"/>
              </a:rPr>
              <a:t>1</a:t>
            </a:r>
            <a:r>
              <a:rPr lang="it-IT" altLang="en-US" sz="1000" b="0">
                <a:latin typeface="Trebuchet MS" panose="020B0603020202020204" charset="0"/>
                <a:cs typeface="Calibri" panose="020F0502020204030204" charset="0"/>
              </a:rPr>
              <a:t> </a:t>
            </a:r>
            <a:r>
              <a:rPr lang="en-US" sz="1000" b="0">
                <a:latin typeface="Calibri" panose="020F0502020204030204" charset="0"/>
                <a:cs typeface="Calibri" panose="020F0502020204030204" charset="0"/>
              </a:rPr>
              <a:t>Nelle materie di legislaz</a:t>
            </a:r>
            <a:r>
              <a:rPr lang="en-US" sz="1000" b="0">
                <a:solidFill>
                  <a:schemeClr val="tx1"/>
                </a:solidFill>
                <a:latin typeface="Calibri" panose="020F0502020204030204" charset="0"/>
                <a:cs typeface="Calibri" panose="020F0502020204030204" charset="0"/>
              </a:rPr>
              <a:t>ione concorrente spetta alle Regioni la potestà legislativa, salvo che per la determinazione dei principi fondamentali, riservata alla legislazione dello Stato (terzo comma). Spetta alle Regioni la potestà legislativa in riferimento ad ogni materia non espressamente riservata alla legislazione dello Stato (quarto comma).</a:t>
            </a:r>
          </a:p>
          <a:p>
            <a:pPr marL="76835" indent="-75565" algn="just"/>
            <a:r>
              <a:rPr lang="it-IT" altLang="en-US" sz="1000" b="0" baseline="30000">
                <a:solidFill>
                  <a:schemeClr val="tx1"/>
                </a:solidFill>
                <a:latin typeface="Calibri" panose="020F0502020204030204" charset="0"/>
                <a:cs typeface="Calibri" panose="020F0502020204030204" charset="0"/>
              </a:rPr>
              <a:t>2</a:t>
            </a:r>
            <a:r>
              <a:rPr lang="it-IT" altLang="en-US" sz="1000" b="0">
                <a:solidFill>
                  <a:schemeClr val="tx1"/>
                </a:solidFill>
                <a:latin typeface="Calibri" panose="020F0502020204030204" charset="0"/>
                <a:cs typeface="Calibri" panose="020F0502020204030204" charset="0"/>
              </a:rPr>
              <a:t> </a:t>
            </a:r>
            <a:r>
              <a:rPr lang="en-US" sz="1000" b="0">
                <a:solidFill>
                  <a:schemeClr val="tx1"/>
                </a:solidFill>
                <a:latin typeface="Calibri" panose="020F0502020204030204" charset="0"/>
                <a:cs typeface="Calibri" panose="020F0502020204030204" charset="0"/>
              </a:rPr>
              <a:t>Le funzioni comunali sono esercitate in forma associata dalle Unioni entro gli ambiti territoriali ottimali. L'Unione realizza, per le funzioni ad essa conferite, l'integrazione delle politiche e dell'azione amministrativa dei Comuni e favorisce i rapporti di collaborazio</a:t>
            </a:r>
            <a:r>
              <a:rPr lang="en-US" sz="1000" b="0">
                <a:latin typeface="Calibri" panose="020F0502020204030204" charset="0"/>
                <a:cs typeface="Calibri" panose="020F0502020204030204" charset="0"/>
              </a:rPr>
              <a:t>ne fra i Comuni aderenti (legge Regione Emilia-Romagna n. 13 del 2015, art. 8).</a:t>
            </a:r>
            <a:endParaRPr lang="en-US" sz="1000">
              <a:latin typeface="Calibri" panose="020F0502020204030204" charset="0"/>
              <a:cs typeface="Calibri" panose="020F05020202040302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CustomShape 2"/>
          <p:cNvSpPr/>
          <p:nvPr/>
        </p:nvSpPr>
        <p:spPr>
          <a:xfrm>
            <a:off x="0" y="0"/>
            <a:ext cx="13436280" cy="100203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t">
            <a:spAutoFit/>
          </a:bodyPr>
          <a:lstStyle/>
          <a:p>
            <a:pPr algn="ctr">
              <a:lnSpc>
                <a:spcPct val="110000"/>
              </a:lnSpc>
              <a:spcAft>
                <a:spcPts val="600"/>
              </a:spcAft>
              <a:buNone/>
            </a:pPr>
            <a:r>
              <a:rPr lang="it-IT" sz="2600" b="1" strike="noStrike" spc="-1">
                <a:solidFill>
                  <a:srgbClr val="C00000"/>
                </a:solidFill>
                <a:latin typeface="Arial" panose="020B0604020202020204"/>
                <a:ea typeface="DejaVu Sans"/>
              </a:rPr>
              <a:t>COMPETENZE LEGISLATIVE E FUNZIONI FONDAMENTALI PER GOAL DELL’AGENDA ONU 2030</a:t>
            </a:r>
            <a:r>
              <a:rPr lang="it-IT" sz="2800" b="1" strike="noStrike" spc="-1">
                <a:solidFill>
                  <a:srgbClr val="C00000"/>
                </a:solidFill>
                <a:latin typeface="Arial" panose="020B0604020202020204"/>
                <a:ea typeface="DejaVu Sans"/>
              </a:rPr>
              <a:t> </a:t>
            </a:r>
            <a:endParaRPr lang="it-IT" sz="2800" b="0" strike="noStrike" spc="-1">
              <a:latin typeface="Arial" panose="020B0604020202020204"/>
            </a:endParaRPr>
          </a:p>
        </p:txBody>
      </p:sp>
      <p:sp>
        <p:nvSpPr>
          <p:cNvPr id="127" name="CustomShape 3"/>
          <p:cNvSpPr/>
          <p:nvPr/>
        </p:nvSpPr>
        <p:spPr>
          <a:xfrm>
            <a:off x="169170" y="1045285"/>
            <a:ext cx="13167000" cy="427355"/>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t">
            <a:spAutoFit/>
          </a:bodyPr>
          <a:lstStyle/>
          <a:p>
            <a:pPr marL="22225" algn="ctr">
              <a:lnSpc>
                <a:spcPct val="100000"/>
              </a:lnSpc>
              <a:spcAft>
                <a:spcPts val="600"/>
              </a:spcAft>
              <a:buNone/>
            </a:pPr>
            <a:r>
              <a:rPr lang="it-IT" sz="2200" b="1" strike="noStrike" spc="-1">
                <a:solidFill>
                  <a:srgbClr val="000000"/>
                </a:solidFill>
                <a:latin typeface="Calibri" panose="020F0502020204030204"/>
                <a:ea typeface="DejaVu Sans"/>
              </a:rPr>
              <a:t>S</a:t>
            </a:r>
            <a:r>
              <a:rPr lang="it-IT" sz="2000" b="1" strike="noStrike" spc="-1">
                <a:solidFill>
                  <a:srgbClr val="000000"/>
                </a:solidFill>
                <a:latin typeface="Calibri" panose="020F0502020204030204"/>
                <a:ea typeface="DejaVu Sans"/>
              </a:rPr>
              <a:t>trategia regionale per lo sviluppo sostenibile. Obiettivi quantitativi a prevalente dimensione economica</a:t>
            </a:r>
            <a:endParaRPr lang="it-IT" sz="2000" b="0" strike="noStrike" spc="-1">
              <a:latin typeface="Arial" panose="020B0604020202020204"/>
            </a:endParaRPr>
          </a:p>
        </p:txBody>
      </p:sp>
      <p:graphicFrame>
        <p:nvGraphicFramePr>
          <p:cNvPr id="172" name="Table 2"/>
          <p:cNvGraphicFramePr/>
          <p:nvPr/>
        </p:nvGraphicFramePr>
        <p:xfrm>
          <a:off x="458135" y="1549515"/>
          <a:ext cx="12712475" cy="5240020"/>
        </p:xfrm>
        <a:graphic>
          <a:graphicData uri="http://schemas.openxmlformats.org/drawingml/2006/table">
            <a:tbl>
              <a:tblPr/>
              <a:tblGrid>
                <a:gridCol w="2186305">
                  <a:extLst>
                    <a:ext uri="{9D8B030D-6E8A-4147-A177-3AD203B41FA5}">
                      <a16:colId xmlns:a16="http://schemas.microsoft.com/office/drawing/2014/main" val="20000"/>
                    </a:ext>
                  </a:extLst>
                </a:gridCol>
                <a:gridCol w="2384425">
                  <a:extLst>
                    <a:ext uri="{9D8B030D-6E8A-4147-A177-3AD203B41FA5}">
                      <a16:colId xmlns:a16="http://schemas.microsoft.com/office/drawing/2014/main" val="20001"/>
                    </a:ext>
                  </a:extLst>
                </a:gridCol>
                <a:gridCol w="2527935">
                  <a:extLst>
                    <a:ext uri="{9D8B030D-6E8A-4147-A177-3AD203B41FA5}">
                      <a16:colId xmlns:a16="http://schemas.microsoft.com/office/drawing/2014/main" val="20002"/>
                    </a:ext>
                  </a:extLst>
                </a:gridCol>
                <a:gridCol w="2663825">
                  <a:extLst>
                    <a:ext uri="{9D8B030D-6E8A-4147-A177-3AD203B41FA5}">
                      <a16:colId xmlns:a16="http://schemas.microsoft.com/office/drawing/2014/main" val="20003"/>
                    </a:ext>
                  </a:extLst>
                </a:gridCol>
                <a:gridCol w="2949985">
                  <a:extLst>
                    <a:ext uri="{9D8B030D-6E8A-4147-A177-3AD203B41FA5}">
                      <a16:colId xmlns:a16="http://schemas.microsoft.com/office/drawing/2014/main" val="20004"/>
                    </a:ext>
                  </a:extLst>
                </a:gridCol>
              </a:tblGrid>
              <a:tr h="671830">
                <a:tc>
                  <a:txBody>
                    <a:bodyPr/>
                    <a:lstStyle/>
                    <a:p>
                      <a:pPr marL="0" indent="0" algn="ctr">
                        <a:buNone/>
                      </a:pPr>
                      <a:r>
                        <a:rPr lang="en-US" sz="1200" b="0">
                          <a:solidFill>
                            <a:schemeClr val="bg1"/>
                          </a:solidFill>
                          <a:latin typeface="Calibri" panose="020F0502020204030204" charset="0"/>
                          <a:cs typeface="Calibri" panose="020F0502020204030204" charset="0"/>
                        </a:rPr>
                        <a:t>Goal </a:t>
                      </a:r>
                      <a:endParaRPr lang="en-US" sz="1200" b="0">
                        <a:solidFill>
                          <a:schemeClr val="bg1"/>
                        </a:solidFill>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solidFill>
                      <a:schemeClr val="accent1"/>
                    </a:solidFill>
                  </a:tcPr>
                </a:tc>
                <a:tc>
                  <a:txBody>
                    <a:bodyPr/>
                    <a:lstStyle/>
                    <a:p>
                      <a:pPr marL="0" indent="0" algn="ctr">
                        <a:buNone/>
                      </a:pPr>
                      <a:r>
                        <a:rPr lang="en-US" sz="1200" b="0">
                          <a:solidFill>
                            <a:schemeClr val="bg1"/>
                          </a:solidFill>
                          <a:latin typeface="Calibri" panose="020F0502020204030204" charset="0"/>
                          <a:cs typeface="Calibri" panose="020F0502020204030204" charset="0"/>
                        </a:rPr>
                        <a:t>Competenze legislative esclusive dello Stato (art. 117, secondo comma della Costituzione)</a:t>
                      </a:r>
                      <a:endParaRPr lang="en-US" sz="1200" b="0">
                        <a:solidFill>
                          <a:schemeClr val="bg1"/>
                        </a:solidFill>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solidFill>
                      <a:schemeClr val="accent1"/>
                    </a:solidFill>
                  </a:tcPr>
                </a:tc>
                <a:tc>
                  <a:txBody>
                    <a:bodyPr/>
                    <a:lstStyle/>
                    <a:p>
                      <a:pPr marL="0" indent="0" algn="ctr">
                        <a:buNone/>
                      </a:pPr>
                      <a:r>
                        <a:rPr lang="en-US" sz="1200" b="0" dirty="0" err="1">
                          <a:solidFill>
                            <a:schemeClr val="bg1"/>
                          </a:solidFill>
                          <a:latin typeface="Calibri" panose="020F0502020204030204" charset="0"/>
                          <a:cs typeface="Calibri" panose="020F0502020204030204" charset="0"/>
                        </a:rPr>
                        <a:t>Competenze</a:t>
                      </a:r>
                      <a:r>
                        <a:rPr lang="en-US" sz="1200" b="0" dirty="0">
                          <a:solidFill>
                            <a:schemeClr val="bg1"/>
                          </a:solidFill>
                          <a:latin typeface="Calibri" panose="020F0502020204030204" charset="0"/>
                          <a:cs typeface="Calibri" panose="020F0502020204030204" charset="0"/>
                        </a:rPr>
                        <a:t> legislative </a:t>
                      </a:r>
                      <a:r>
                        <a:rPr lang="en-US" sz="1200" b="0" dirty="0" err="1">
                          <a:solidFill>
                            <a:schemeClr val="bg1"/>
                          </a:solidFill>
                          <a:latin typeface="Calibri" panose="020F0502020204030204" charset="0"/>
                          <a:cs typeface="Calibri" panose="020F0502020204030204" charset="0"/>
                        </a:rPr>
                        <a:t>delle</a:t>
                      </a:r>
                      <a:r>
                        <a:rPr lang="en-US" sz="1200" b="0" dirty="0">
                          <a:solidFill>
                            <a:schemeClr val="bg1"/>
                          </a:solidFill>
                          <a:latin typeface="Calibri" panose="020F0502020204030204" charset="0"/>
                          <a:cs typeface="Calibri" panose="020F0502020204030204" charset="0"/>
                        </a:rPr>
                        <a:t> </a:t>
                      </a:r>
                      <a:r>
                        <a:rPr lang="en-US" sz="1200" b="0" dirty="0" err="1">
                          <a:solidFill>
                            <a:schemeClr val="bg1"/>
                          </a:solidFill>
                          <a:latin typeface="Calibri" panose="020F0502020204030204" charset="0"/>
                          <a:cs typeface="Calibri" panose="020F0502020204030204" charset="0"/>
                        </a:rPr>
                        <a:t>Regioni</a:t>
                      </a:r>
                      <a:r>
                        <a:rPr lang="en-US" sz="1200" b="0" dirty="0">
                          <a:solidFill>
                            <a:schemeClr val="bg1"/>
                          </a:solidFill>
                          <a:latin typeface="Calibri" panose="020F0502020204030204" charset="0"/>
                          <a:cs typeface="Calibri" panose="020F0502020204030204" charset="0"/>
                        </a:rPr>
                        <a:t> (art. 117, </a:t>
                      </a:r>
                      <a:r>
                        <a:rPr lang="en-US" sz="1200" b="0" dirty="0" err="1">
                          <a:solidFill>
                            <a:schemeClr val="bg1"/>
                          </a:solidFill>
                          <a:latin typeface="Calibri" panose="020F0502020204030204" charset="0"/>
                          <a:cs typeface="Calibri" panose="020F0502020204030204" charset="0"/>
                        </a:rPr>
                        <a:t>terzo</a:t>
                      </a:r>
                      <a:r>
                        <a:rPr lang="en-US" sz="1200" b="0" dirty="0">
                          <a:solidFill>
                            <a:schemeClr val="bg1"/>
                          </a:solidFill>
                          <a:latin typeface="Calibri" panose="020F0502020204030204" charset="0"/>
                          <a:cs typeface="Calibri" panose="020F0502020204030204" charset="0"/>
                        </a:rPr>
                        <a:t> e quarto comma)</a:t>
                      </a:r>
                      <a:endParaRPr lang="it-IT" altLang="en-US" sz="1200" b="0" baseline="30000" dirty="0">
                        <a:solidFill>
                          <a:schemeClr val="bg1"/>
                        </a:solidFill>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solidFill>
                      <a:schemeClr val="accent1"/>
                    </a:solidFill>
                  </a:tcPr>
                </a:tc>
                <a:tc>
                  <a:txBody>
                    <a:bodyPr/>
                    <a:lstStyle/>
                    <a:p>
                      <a:pPr marL="0" indent="0" algn="ctr">
                        <a:buNone/>
                      </a:pPr>
                      <a:r>
                        <a:rPr lang="en-US" sz="1200" b="0">
                          <a:solidFill>
                            <a:schemeClr val="bg1"/>
                          </a:solidFill>
                          <a:latin typeface="Calibri" panose="020F0502020204030204" charset="0"/>
                          <a:cs typeface="Calibri" panose="020F0502020204030204" charset="0"/>
                        </a:rPr>
                        <a:t>Funzioni fondamentali delle Province (legge n. 56 del 2014)</a:t>
                      </a:r>
                      <a:endParaRPr lang="en-US" sz="1200" b="0">
                        <a:solidFill>
                          <a:schemeClr val="bg1"/>
                        </a:solidFill>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solidFill>
                      <a:schemeClr val="accent1"/>
                    </a:solidFill>
                  </a:tcPr>
                </a:tc>
                <a:tc>
                  <a:txBody>
                    <a:bodyPr/>
                    <a:lstStyle/>
                    <a:p>
                      <a:pPr marL="0" indent="0" algn="ctr">
                        <a:buNone/>
                      </a:pP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Funzioni</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fondamentali</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dei</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Comuni</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e </a:t>
                      </a: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delle</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loro </a:t>
                      </a: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Unioni</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legge</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n. 122 del 2010)</a:t>
                      </a:r>
                      <a:endParaRPr lang="it-IT" altLang="en-US" sz="1200" b="0" baseline="30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solidFill>
                      <a:schemeClr val="accent1"/>
                    </a:solidFill>
                  </a:tcPr>
                </a:tc>
                <a:extLst>
                  <a:ext uri="{0D108BD9-81ED-4DB2-BD59-A6C34878D82A}">
                    <a16:rowId xmlns:a16="http://schemas.microsoft.com/office/drawing/2014/main" val="10000"/>
                  </a:ext>
                </a:extLst>
              </a:tr>
              <a:tr h="910590">
                <a:tc>
                  <a:txBody>
                    <a:bodyPr/>
                    <a:lstStyle/>
                    <a:p>
                      <a:pPr marL="0" indent="0" algn="l">
                        <a:buNone/>
                      </a:pPr>
                      <a:r>
                        <a:rPr lang="en-US" sz="1200" b="0" dirty="0">
                          <a:latin typeface="Calibri" panose="020F0502020204030204" charset="0"/>
                          <a:cs typeface="Calibri" panose="020F0502020204030204" charset="0"/>
                        </a:rPr>
                        <a:t>8. </a:t>
                      </a:r>
                      <a:r>
                        <a:rPr lang="en-US" sz="1200" b="0" dirty="0" err="1">
                          <a:latin typeface="Calibri" panose="020F0502020204030204" charset="0"/>
                          <a:cs typeface="Calibri" panose="020F0502020204030204" charset="0"/>
                        </a:rPr>
                        <a:t>Lavoro</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crescita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economica</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dirty="0">
                          <a:latin typeface="Calibri" panose="020F0502020204030204" charset="0"/>
                          <a:cs typeface="Calibri" panose="020F0502020204030204" charset="0"/>
                        </a:rPr>
                        <a:t> </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dirty="0">
                          <a:latin typeface="Calibri" panose="020F0502020204030204" charset="0"/>
                          <a:cs typeface="Calibri" panose="020F0502020204030204" charset="0"/>
                        </a:rPr>
                        <a:t>Tutela e </a:t>
                      </a:r>
                      <a:r>
                        <a:rPr lang="en-US" sz="1200" b="0" dirty="0" err="1">
                          <a:latin typeface="Calibri" panose="020F0502020204030204" charset="0"/>
                          <a:cs typeface="Calibri" panose="020F0502020204030204" charset="0"/>
                        </a:rPr>
                        <a:t>sicurezza</a:t>
                      </a:r>
                      <a:r>
                        <a:rPr lang="en-US" sz="1200" b="0" dirty="0">
                          <a:latin typeface="Calibri" panose="020F0502020204030204" charset="0"/>
                          <a:cs typeface="Calibri" panose="020F0502020204030204" charset="0"/>
                        </a:rPr>
                        <a:t> del </a:t>
                      </a:r>
                      <a:r>
                        <a:rPr lang="en-US" sz="1200" b="0" dirty="0" err="1">
                          <a:latin typeface="Calibri" panose="020F0502020204030204" charset="0"/>
                          <a:cs typeface="Calibri" panose="020F0502020204030204" charset="0"/>
                        </a:rPr>
                        <a:t>lavoro</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Professioni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legislazione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concorrente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Politiche</a:t>
                      </a:r>
                      <a:r>
                        <a:rPr lang="en-US" sz="1200" b="0" dirty="0">
                          <a:latin typeface="Calibri" panose="020F0502020204030204" charset="0"/>
                          <a:cs typeface="Calibri" panose="020F0502020204030204" charset="0"/>
                        </a:rPr>
                        <a:t> per </a:t>
                      </a:r>
                      <a:r>
                        <a:rPr lang="en-US" sz="1200" b="0" dirty="0" err="1">
                          <a:latin typeface="Calibri" panose="020F0502020204030204" charset="0"/>
                          <a:cs typeface="Calibri" panose="020F0502020204030204" charset="0"/>
                        </a:rPr>
                        <a:t>l’occupazione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potestà</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legislativa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residuale</a:t>
                      </a:r>
                      <a:r>
                        <a:rPr lang="en-US" sz="1200" b="0" dirty="0">
                          <a:latin typeface="Calibri" panose="020F0502020204030204" charset="0"/>
                          <a:cs typeface="Calibri" panose="020F0502020204030204" charset="0"/>
                        </a:rPr>
                        <a:t>) </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it-IT" sz="1200" dirty="0">
                          <a:solidFill>
                            <a:schemeClr val="tx1"/>
                          </a:solidFill>
                          <a:effectLst/>
                          <a:latin typeface="Calibri" panose="020F0502020204030204" charset="0"/>
                          <a:ea typeface="Calibri" panose="020F0502020204030204" charset="0"/>
                          <a:cs typeface="Calibri" panose="020F0502020204030204" charset="0"/>
                        </a:rPr>
                        <a:t>Programmazione provinciale della rete scolastica, nel rispetto della programmazione regionale</a:t>
                      </a:r>
                      <a:endParaRPr lang="en-US" sz="1200" b="0" dirty="0">
                        <a:latin typeface="Calibri" panose="020F0502020204030204" charset="0"/>
                        <a:ea typeface="Calibri" panose="020F050202020403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a:latin typeface="Calibri" panose="020F0502020204030204" charset="0"/>
                          <a:cs typeface="Calibri" panose="020F0502020204030204" charset="0"/>
                        </a:rPr>
                        <a:t>Organizzazione dei servizi pubblici di interesse generale di ambito comunale</a:t>
                      </a:r>
                      <a:endParaRPr lang="en-US" sz="1200" b="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1"/>
                  </a:ext>
                </a:extLst>
              </a:tr>
              <a:tr h="1048385">
                <a:tc>
                  <a:txBody>
                    <a:bodyPr/>
                    <a:lstStyle/>
                    <a:p>
                      <a:pPr marL="0" indent="0" algn="l">
                        <a:buNone/>
                      </a:pPr>
                      <a:r>
                        <a:rPr lang="en-US" sz="1200" b="0">
                          <a:latin typeface="Calibri" panose="020F0502020204030204" charset="0"/>
                          <a:cs typeface="Calibri" panose="020F0502020204030204" charset="0"/>
                        </a:rPr>
                        <a:t>9. Imprese, innovazione e infrastrutture</a:t>
                      </a:r>
                      <a:endParaRPr lang="en-US" sz="1200" b="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dirty="0">
                          <a:latin typeface="Calibri" panose="020F0502020204030204" charset="0"/>
                          <a:cs typeface="Calibri" panose="020F0502020204030204" charset="0"/>
                        </a:rPr>
                        <a:t> </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dirty="0" err="1">
                          <a:latin typeface="Calibri" panose="020F0502020204030204" charset="0"/>
                          <a:cs typeface="Calibri" panose="020F0502020204030204" charset="0"/>
                        </a:rPr>
                        <a:t>Commercio</a:t>
                      </a:r>
                      <a:r>
                        <a:rPr lang="en-US" sz="1200" b="0" dirty="0">
                          <a:latin typeface="Calibri" panose="020F0502020204030204" charset="0"/>
                          <a:cs typeface="Calibri" panose="020F0502020204030204" charset="0"/>
                        </a:rPr>
                        <a:t> con </a:t>
                      </a:r>
                      <a:r>
                        <a:rPr lang="en-US" sz="1200" b="0" dirty="0" err="1">
                          <a:latin typeface="Calibri" panose="020F0502020204030204" charset="0"/>
                          <a:cs typeface="Calibri" panose="020F0502020204030204" charset="0"/>
                        </a:rPr>
                        <a:t>l’estero</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Ricerca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scientifica</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tecnologicae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sostegno</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all'innovazione</a:t>
                      </a:r>
                      <a:r>
                        <a:rPr lang="en-US" sz="1200" b="0" dirty="0">
                          <a:latin typeface="Calibri" panose="020F0502020204030204" charset="0"/>
                          <a:cs typeface="Calibri" panose="020F0502020204030204" charset="0"/>
                        </a:rPr>
                        <a:t> per </a:t>
                      </a:r>
                      <a:r>
                        <a:rPr lang="en-US" sz="1200" b="0" dirty="0" err="1">
                          <a:latin typeface="Calibri" panose="020F0502020204030204" charset="0"/>
                          <a:cs typeface="Calibri" panose="020F0502020204030204" charset="0"/>
                        </a:rPr>
                        <a:t>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settori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produttivi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Porti</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aeroporti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civili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Grandi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reti</a:t>
                      </a:r>
                      <a:r>
                        <a:rPr lang="en-US" sz="1200" b="0" dirty="0">
                          <a:latin typeface="Calibri" panose="020F0502020204030204" charset="0"/>
                          <a:cs typeface="Calibri" panose="020F0502020204030204" charset="0"/>
                        </a:rPr>
                        <a:t> di </a:t>
                      </a:r>
                      <a:r>
                        <a:rPr lang="en-US" sz="1200" b="0" dirty="0" err="1">
                          <a:latin typeface="Calibri" panose="020F0502020204030204" charset="0"/>
                          <a:cs typeface="Calibri" panose="020F0502020204030204" charset="0"/>
                        </a:rPr>
                        <a:t>trasporto</a:t>
                      </a:r>
                      <a:r>
                        <a:rPr lang="en-US" sz="1200" b="0" dirty="0">
                          <a:latin typeface="Calibri" panose="020F0502020204030204" charset="0"/>
                          <a:cs typeface="Calibri" panose="020F0502020204030204" charset="0"/>
                        </a:rPr>
                        <a:t> e di </a:t>
                      </a:r>
                      <a:r>
                        <a:rPr lang="en-US" sz="1200" b="0" dirty="0" err="1">
                          <a:latin typeface="Calibri" panose="020F0502020204030204" charset="0"/>
                          <a:cs typeface="Calibri" panose="020F0502020204030204" charset="0"/>
                        </a:rPr>
                        <a:t>navigazione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Ordinamento</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della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comunicazione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legislazione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concorrente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Artigianato</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a:t>
                      </a:r>
                      <a:r>
                        <a:rPr lang="en-US" sz="1200" b="0" dirty="0" err="1">
                          <a:solidFill>
                            <a:srgbClr val="000000"/>
                          </a:solidFill>
                          <a:latin typeface="Calibri" panose="020F0502020204030204" charset="0"/>
                          <a:cs typeface="Calibri" panose="020F0502020204030204" charset="0"/>
                        </a:rPr>
                        <a:t>amere</a:t>
                      </a:r>
                      <a:r>
                        <a:rPr lang="en-US" sz="1200" b="0" dirty="0">
                          <a:solidFill>
                            <a:srgbClr val="000000"/>
                          </a:solidFill>
                          <a:latin typeface="Calibri" panose="020F0502020204030204" charset="0"/>
                          <a:cs typeface="Calibri" panose="020F0502020204030204" charset="0"/>
                        </a:rPr>
                        <a:t> di </a:t>
                      </a:r>
                      <a:r>
                        <a:rPr lang="en-US" sz="1200" b="0" dirty="0" err="1">
                          <a:solidFill>
                            <a:srgbClr val="000000"/>
                          </a:solidFill>
                          <a:latin typeface="Calibri" panose="020F0502020204030204" charset="0"/>
                          <a:cs typeface="Calibri" panose="020F0502020204030204" charset="0"/>
                        </a:rPr>
                        <a:t>commercio</a:t>
                      </a:r>
                      <a:r>
                        <a:rPr lang="en-US" sz="1200" b="0" dirty="0">
                          <a:solidFill>
                            <a:srgbClr val="000000"/>
                          </a:solidFill>
                          <a:latin typeface="Calibri" panose="020F0502020204030204" charset="0"/>
                          <a:cs typeface="Calibri" panose="020F0502020204030204" charset="0"/>
                        </a:rPr>
                        <a:t>; </a:t>
                      </a:r>
                      <a:r>
                        <a:rPr lang="en-US" sz="1200" b="0" dirty="0" err="1">
                          <a:solidFill>
                            <a:srgbClr val="000000"/>
                          </a:solidFill>
                          <a:latin typeface="Calibri" panose="020F0502020204030204" charset="0"/>
                          <a:cs typeface="Calibri" panose="020F0502020204030204" charset="0"/>
                        </a:rPr>
                        <a:t>Commercio</a:t>
                      </a:r>
                      <a:r>
                        <a:rPr lang="en-US" sz="1200" b="0" dirty="0">
                          <a:solidFill>
                            <a:srgbClr val="000000"/>
                          </a:solidFill>
                          <a:latin typeface="Calibri" panose="020F0502020204030204" charset="0"/>
                          <a:cs typeface="Calibri" panose="020F0502020204030204" charset="0"/>
                        </a:rPr>
                        <a:t>, </a:t>
                      </a:r>
                      <a:r>
                        <a:rPr lang="en-US" sz="1200" b="0" dirty="0" err="1">
                          <a:solidFill>
                            <a:srgbClr val="000000"/>
                          </a:solidFill>
                          <a:latin typeface="Calibri" panose="020F0502020204030204" charset="0"/>
                          <a:cs typeface="Calibri" panose="020F0502020204030204" charset="0"/>
                        </a:rPr>
                        <a:t>fiere</a:t>
                      </a:r>
                      <a:r>
                        <a:rPr lang="en-US" sz="1200" b="0" dirty="0">
                          <a:solidFill>
                            <a:srgbClr val="000000"/>
                          </a:solidFill>
                          <a:latin typeface="Calibri" panose="020F0502020204030204" charset="0"/>
                          <a:cs typeface="Calibri" panose="020F0502020204030204" charset="0"/>
                        </a:rPr>
                        <a:t> e </a:t>
                      </a:r>
                      <a:r>
                        <a:rPr lang="en-US" sz="1200" b="0" dirty="0" err="1">
                          <a:solidFill>
                            <a:srgbClr val="000000"/>
                          </a:solidFill>
                          <a:latin typeface="Calibri" panose="020F0502020204030204" charset="0"/>
                          <a:cs typeface="Calibri" panose="020F0502020204030204" charset="0"/>
                        </a:rPr>
                        <a:t>mercati</a:t>
                      </a:r>
                      <a:r>
                        <a:rPr lang="en-US" sz="1200" b="0" dirty="0">
                          <a:solidFill>
                            <a:srgbClr val="000000"/>
                          </a:solidFill>
                          <a:latin typeface="Calibri" panose="020F0502020204030204" charset="0"/>
                          <a:cs typeface="Calibri" panose="020F0502020204030204" charset="0"/>
                        </a:rPr>
                        <a:t>; </a:t>
                      </a:r>
                      <a:r>
                        <a:rPr lang="en-US" sz="1200" b="0" dirty="0" err="1">
                          <a:solidFill>
                            <a:srgbClr val="000000"/>
                          </a:solidFill>
                          <a:latin typeface="Calibri" panose="020F0502020204030204" charset="0"/>
                          <a:cs typeface="Calibri" panose="020F0502020204030204" charset="0"/>
                        </a:rPr>
                        <a:t>Industria</a:t>
                      </a:r>
                      <a:r>
                        <a:rPr lang="en-US" sz="1200" b="0" dirty="0">
                          <a:solidFill>
                            <a:srgbClr val="000000"/>
                          </a:solidFill>
                          <a:latin typeface="Calibri" panose="020F0502020204030204" charset="0"/>
                          <a:cs typeface="Calibri" panose="020F0502020204030204" charset="0"/>
                        </a:rPr>
                        <a:t>; </a:t>
                      </a:r>
                      <a:r>
                        <a:rPr lang="en-US" sz="1200" b="0" dirty="0" err="1">
                          <a:solidFill>
                            <a:srgbClr val="000000"/>
                          </a:solidFill>
                          <a:latin typeface="Calibri" panose="020F0502020204030204" charset="0"/>
                          <a:cs typeface="Calibri" panose="020F0502020204030204" charset="0"/>
                        </a:rPr>
                        <a:t>Lavori</a:t>
                      </a:r>
                      <a:r>
                        <a:rPr lang="en-US" sz="1200" b="0" dirty="0">
                          <a:solidFill>
                            <a:srgbClr val="000000"/>
                          </a:solidFill>
                          <a:latin typeface="Calibri" panose="020F0502020204030204" charset="0"/>
                          <a:cs typeface="Calibri" panose="020F0502020204030204" charset="0"/>
                        </a:rPr>
                        <a:t> </a:t>
                      </a:r>
                      <a:r>
                        <a:rPr lang="en-US" sz="1200" b="0" dirty="0" err="1">
                          <a:solidFill>
                            <a:srgbClr val="000000"/>
                          </a:solidFill>
                          <a:latin typeface="Calibri" panose="020F0502020204030204" charset="0"/>
                          <a:cs typeface="Calibri" panose="020F0502020204030204" charset="0"/>
                        </a:rPr>
                        <a:t>pubblici</a:t>
                      </a:r>
                      <a:r>
                        <a:rPr lang="en-US" sz="1200" b="0" dirty="0">
                          <a:solidFill>
                            <a:srgbClr val="000000"/>
                          </a:solidFill>
                          <a:latin typeface="Calibri" panose="020F0502020204030204" charset="0"/>
                          <a:cs typeface="Calibri" panose="020F0502020204030204" charset="0"/>
                        </a:rPr>
                        <a:t> e </a:t>
                      </a:r>
                      <a:r>
                        <a:rPr lang="en-US" sz="1200" b="0" dirty="0" err="1">
                          <a:solidFill>
                            <a:srgbClr val="000000"/>
                          </a:solidFill>
                          <a:latin typeface="Calibri" panose="020F0502020204030204" charset="0"/>
                          <a:cs typeface="Calibri" panose="020F0502020204030204" charset="0"/>
                        </a:rPr>
                        <a:t>appalti</a:t>
                      </a:r>
                      <a:r>
                        <a:rPr lang="en-US" sz="1200" b="0" dirty="0">
                          <a:solidFill>
                            <a:srgbClr val="000000"/>
                          </a:solidFill>
                          <a:latin typeface="Calibri" panose="020F0502020204030204" charset="0"/>
                          <a:cs typeface="Calibri" panose="020F0502020204030204" charset="0"/>
                        </a:rPr>
                        <a:t>; Turismo e </a:t>
                      </a:r>
                      <a:r>
                        <a:rPr lang="en-US" sz="1200" b="0" dirty="0" err="1">
                          <a:solidFill>
                            <a:srgbClr val="000000"/>
                          </a:solidFill>
                          <a:latin typeface="Calibri" panose="020F0502020204030204" charset="0"/>
                          <a:cs typeface="Calibri" panose="020F0502020204030204" charset="0"/>
                        </a:rPr>
                        <a:t>industria</a:t>
                      </a:r>
                      <a:r>
                        <a:rPr lang="en-US" sz="1200" b="0" dirty="0">
                          <a:solidFill>
                            <a:srgbClr val="000000"/>
                          </a:solidFill>
                          <a:latin typeface="Calibri" panose="020F0502020204030204" charset="0"/>
                          <a:cs typeface="Calibri" panose="020F0502020204030204" charset="0"/>
                        </a:rPr>
                        <a:t> </a:t>
                      </a:r>
                      <a:r>
                        <a:rPr lang="en-US" sz="1200" b="0" dirty="0" err="1">
                          <a:solidFill>
                            <a:srgbClr val="000000"/>
                          </a:solidFill>
                          <a:latin typeface="Calibri" panose="020F0502020204030204" charset="0"/>
                          <a:cs typeface="Calibri" panose="020F0502020204030204" charset="0"/>
                        </a:rPr>
                        <a:t>alberghiera</a:t>
                      </a:r>
                      <a:r>
                        <a:rPr lang="en-US" sz="1200" b="0" dirty="0">
                          <a:solidFill>
                            <a:srgbClr val="000000"/>
                          </a:solidFill>
                          <a:latin typeface="Calibri" panose="020F0502020204030204" charset="0"/>
                          <a:cs typeface="Calibri" panose="020F0502020204030204" charset="0"/>
                        </a:rPr>
                        <a:t> (</a:t>
                      </a:r>
                      <a:r>
                        <a:rPr lang="en-US" sz="1200" b="0" dirty="0" err="1">
                          <a:solidFill>
                            <a:srgbClr val="000000"/>
                          </a:solidFill>
                          <a:latin typeface="Calibri" panose="020F0502020204030204" charset="0"/>
                          <a:cs typeface="Calibri" panose="020F0502020204030204" charset="0"/>
                        </a:rPr>
                        <a:t>potestà</a:t>
                      </a:r>
                      <a:r>
                        <a:rPr lang="en-US" sz="1200" b="0" dirty="0">
                          <a:solidFill>
                            <a:srgbClr val="000000"/>
                          </a:solidFill>
                          <a:latin typeface="Calibri" panose="020F0502020204030204" charset="0"/>
                          <a:cs typeface="Calibri" panose="020F0502020204030204" charset="0"/>
                        </a:rPr>
                        <a:t> </a:t>
                      </a:r>
                      <a:r>
                        <a:rPr lang="en-US" sz="1200" b="0" dirty="0" err="1">
                          <a:solidFill>
                            <a:srgbClr val="000000"/>
                          </a:solidFill>
                          <a:latin typeface="Calibri" panose="020F0502020204030204" charset="0"/>
                          <a:cs typeface="Calibri" panose="020F0502020204030204" charset="0"/>
                        </a:rPr>
                        <a:t>legislativa</a:t>
                      </a:r>
                      <a:r>
                        <a:rPr lang="en-US" sz="1200" b="0" dirty="0">
                          <a:solidFill>
                            <a:srgbClr val="000000"/>
                          </a:solidFill>
                          <a:latin typeface="Calibri" panose="020F0502020204030204" charset="0"/>
                          <a:cs typeface="Calibri" panose="020F0502020204030204" charset="0"/>
                        </a:rPr>
                        <a:t> </a:t>
                      </a:r>
                      <a:r>
                        <a:rPr lang="en-US" sz="1200" b="0" dirty="0" err="1">
                          <a:solidFill>
                            <a:srgbClr val="000000"/>
                          </a:solidFill>
                          <a:latin typeface="Calibri" panose="020F0502020204030204" charset="0"/>
                          <a:cs typeface="Calibri" panose="020F0502020204030204" charset="0"/>
                        </a:rPr>
                        <a:t>residuale</a:t>
                      </a:r>
                      <a:r>
                        <a:rPr lang="en-US" sz="1200" b="0" dirty="0">
                          <a:solidFill>
                            <a:srgbClr val="000000"/>
                          </a:solidFill>
                          <a:latin typeface="Calibri" panose="020F0502020204030204" charset="0"/>
                          <a:cs typeface="Calibri" panose="020F0502020204030204" charset="0"/>
                        </a:rPr>
                        <a:t>)</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it-IT" sz="1200" dirty="0">
                          <a:solidFill>
                            <a:schemeClr val="tx1"/>
                          </a:solidFill>
                          <a:effectLst/>
                          <a:latin typeface="Calibri" panose="020F0502020204030204" charset="0"/>
                          <a:ea typeface="Calibri" panose="020F0502020204030204" charset="0"/>
                          <a:cs typeface="Calibri" panose="020F0502020204030204" charset="0"/>
                        </a:rPr>
                        <a:t>Costruzione e gestione delle strade provinciali e regolazione della circolazione stradale ad essa inerente; Raccolta ed elaborazione dei dati, assistenza tecnico-amministrativa agli enti locali</a:t>
                      </a:r>
                      <a:endParaRPr lang="en-US" sz="1200" b="0" dirty="0">
                        <a:latin typeface="Calibri" panose="020F0502020204030204" charset="0"/>
                        <a:ea typeface="Calibri" panose="020F050202020403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dirty="0" err="1">
                          <a:latin typeface="Calibri" panose="020F0502020204030204" charset="0"/>
                          <a:cs typeface="Calibri" panose="020F0502020204030204" charset="0"/>
                        </a:rPr>
                        <a:t>Organizzazione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servizi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pubblici</a:t>
                      </a:r>
                      <a:r>
                        <a:rPr lang="en-US" sz="1200" b="0" dirty="0">
                          <a:latin typeface="Calibri" panose="020F0502020204030204" charset="0"/>
                          <a:cs typeface="Calibri" panose="020F0502020204030204" charset="0"/>
                        </a:rPr>
                        <a:t> di interesse </a:t>
                      </a:r>
                      <a:r>
                        <a:rPr lang="en-US" sz="1200" b="0" dirty="0" err="1">
                          <a:latin typeface="Calibri" panose="020F0502020204030204" charset="0"/>
                          <a:cs typeface="Calibri" panose="020F0502020204030204" charset="0"/>
                        </a:rPr>
                        <a:t>generale</a:t>
                      </a:r>
                      <a:r>
                        <a:rPr lang="en-US" sz="1200" b="0" dirty="0">
                          <a:latin typeface="Calibri" panose="020F0502020204030204" charset="0"/>
                          <a:cs typeface="Calibri" panose="020F0502020204030204" charset="0"/>
                        </a:rPr>
                        <a:t> di </a:t>
                      </a:r>
                      <a:r>
                        <a:rPr lang="en-US" sz="1200" b="0" dirty="0" err="1">
                          <a:latin typeface="Calibri" panose="020F0502020204030204" charset="0"/>
                          <a:cs typeface="Calibri" panose="020F0502020204030204" charset="0"/>
                        </a:rPr>
                        <a:t>ambito</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comunale</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r h="938530">
                <a:tc>
                  <a:txBody>
                    <a:bodyPr/>
                    <a:lstStyle/>
                    <a:p>
                      <a:pPr marL="0" indent="0" algn="l">
                        <a:buNone/>
                      </a:pPr>
                      <a:r>
                        <a:rPr lang="en-US" sz="1200" b="0">
                          <a:latin typeface="Calibri" panose="020F0502020204030204" charset="0"/>
                          <a:cs typeface="Calibri" panose="020F0502020204030204" charset="0"/>
                        </a:rPr>
                        <a:t>12. Economia circolare</a:t>
                      </a:r>
                      <a:endParaRPr lang="en-US" sz="1200" b="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T w="12240" cap="flat" cmpd="sng" algn="ctr">
                      <a:solidFill>
                        <a:srgbClr val="000000"/>
                      </a:solidFill>
                      <a:prstDash val="solid"/>
                      <a:round/>
                      <a:headEnd type="none" w="med" len="med"/>
                      <a:tailEnd type="none" w="med" len="med"/>
                    </a:lnT>
                    <a:noFill/>
                  </a:tcPr>
                </a:tc>
                <a:tc>
                  <a:txBody>
                    <a:bodyPr/>
                    <a:lstStyle/>
                    <a:p>
                      <a:pPr marL="0" indent="0" algn="l">
                        <a:buNone/>
                      </a:pPr>
                      <a:r>
                        <a:rPr lang="en-US" sz="1200" b="0">
                          <a:latin typeface="Calibri" panose="020F0502020204030204" charset="0"/>
                          <a:cs typeface="Calibri" panose="020F0502020204030204" charset="0"/>
                        </a:rPr>
                        <a:t>Tutela dell’ambiente, dell’ecosistema e dei beni culturali</a:t>
                      </a:r>
                      <a:endParaRPr lang="en-US" sz="1200" b="0">
                        <a:latin typeface="Calibri" panose="020F0502020204030204" charset="0"/>
                        <a:ea typeface="Trebuchet MS" panose="020B0603020202020204" charset="0"/>
                        <a:cs typeface="Calibri" panose="020F0502020204030204" charset="0"/>
                      </a:endParaRPr>
                    </a:p>
                  </a:txBody>
                  <a:tcPr marL="68580" marR="68580" marT="0" marB="0">
                    <a:lnT w="12240" cap="flat" cmpd="sng" algn="ctr">
                      <a:solidFill>
                        <a:srgbClr val="000000"/>
                      </a:solidFill>
                      <a:prstDash val="solid"/>
                      <a:round/>
                      <a:headEnd type="none" w="med" len="med"/>
                      <a:tailEnd type="none" w="med" len="med"/>
                    </a:lnT>
                    <a:noFill/>
                  </a:tcPr>
                </a:tc>
                <a:tc>
                  <a:txBody>
                    <a:bodyPr/>
                    <a:lstStyle/>
                    <a:p>
                      <a:pPr marL="0" indent="0" algn="l">
                        <a:buNone/>
                      </a:pPr>
                      <a:r>
                        <a:rPr lang="en-US" sz="1200" b="0" dirty="0" err="1">
                          <a:latin typeface="Calibri" panose="020F0502020204030204" charset="0"/>
                          <a:cs typeface="Calibri" panose="020F0502020204030204" charset="0"/>
                        </a:rPr>
                        <a:t>Valorizzazione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beni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culturali</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ambientali</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promozione</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organizzazione</a:t>
                      </a:r>
                      <a:r>
                        <a:rPr lang="en-US" sz="1200" b="0" dirty="0">
                          <a:latin typeface="Calibri" panose="020F0502020204030204" charset="0"/>
                          <a:cs typeface="Calibri" panose="020F0502020204030204" charset="0"/>
                        </a:rPr>
                        <a:t> di </a:t>
                      </a:r>
                      <a:r>
                        <a:rPr lang="en-US" sz="1200" b="0" dirty="0" err="1">
                          <a:latin typeface="Calibri" panose="020F0502020204030204" charset="0"/>
                          <a:cs typeface="Calibri" panose="020F0502020204030204" charset="0"/>
                        </a:rPr>
                        <a:t>attività</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culturali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Governo</a:t>
                      </a:r>
                      <a:r>
                        <a:rPr lang="en-US" sz="1200" b="0" dirty="0">
                          <a:latin typeface="Calibri" panose="020F0502020204030204" charset="0"/>
                          <a:cs typeface="Calibri" panose="020F0502020204030204" charset="0"/>
                        </a:rPr>
                        <a:t> del </a:t>
                      </a:r>
                      <a:r>
                        <a:rPr lang="en-US" sz="1200" b="0" dirty="0" err="1">
                          <a:latin typeface="Calibri" panose="020F0502020204030204" charset="0"/>
                          <a:cs typeface="Calibri" panose="020F0502020204030204" charset="0"/>
                        </a:rPr>
                        <a:t>territorio</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legislazione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concorrente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Ricerca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scientifica</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tecnologica</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sostegno</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all’innovazione</a:t>
                      </a:r>
                      <a:r>
                        <a:rPr lang="en-US" sz="1200" b="0" dirty="0">
                          <a:latin typeface="Calibri" panose="020F0502020204030204" charset="0"/>
                          <a:cs typeface="Calibri" panose="020F0502020204030204" charset="0"/>
                        </a:rPr>
                        <a:t> per </a:t>
                      </a:r>
                      <a:r>
                        <a:rPr lang="en-US" sz="1200" b="0" dirty="0" err="1">
                          <a:latin typeface="Calibri" panose="020F0502020204030204" charset="0"/>
                          <a:cs typeface="Calibri" panose="020F0502020204030204" charset="0"/>
                        </a:rPr>
                        <a:t>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settori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produttivi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legislazione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concorrente</a:t>
                      </a:r>
                      <a:r>
                        <a:rPr lang="en-US" sz="1200" b="0" dirty="0">
                          <a:latin typeface="Calibri" panose="020F0502020204030204" charset="0"/>
                          <a:cs typeface="Calibri" panose="020F0502020204030204" charset="0"/>
                        </a:rPr>
                        <a:t>)</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R w="12240">
                      <a:solidFill>
                        <a:srgbClr val="000000"/>
                      </a:solidFill>
                    </a:lnR>
                    <a:lnT w="12240">
                      <a:solidFill>
                        <a:srgbClr val="000000"/>
                      </a:solidFill>
                    </a:lnT>
                    <a:lnB w="12240">
                      <a:solidFill>
                        <a:srgbClr val="000000"/>
                      </a:solidFill>
                    </a:lnB>
                    <a:noFill/>
                  </a:tcPr>
                </a:tc>
                <a:tc>
                  <a:txBody>
                    <a:bodyPr/>
                    <a:lstStyle/>
                    <a:p>
                      <a:pPr marL="0" indent="0" algn="l">
                        <a:buNone/>
                      </a:pP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dirty="0" err="1">
                          <a:latin typeface="Calibri" panose="020F0502020204030204" charset="0"/>
                          <a:cs typeface="Calibri" panose="020F0502020204030204" charset="0"/>
                        </a:rPr>
                        <a:t>Organizzazione</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gestione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servizi</a:t>
                      </a:r>
                      <a:r>
                        <a:rPr lang="en-US" sz="1200" b="0" dirty="0">
                          <a:latin typeface="Calibri" panose="020F0502020204030204" charset="0"/>
                          <a:cs typeface="Calibri" panose="020F0502020204030204" charset="0"/>
                        </a:rPr>
                        <a:t> di </a:t>
                      </a:r>
                      <a:r>
                        <a:rPr lang="en-US" sz="1200" b="0" dirty="0" err="1">
                          <a:latin typeface="Calibri" panose="020F0502020204030204" charset="0"/>
                          <a:cs typeface="Calibri" panose="020F0502020204030204" charset="0"/>
                        </a:rPr>
                        <a:t>raccolta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avvio</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smaltimento</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recupero</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rifiuti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urbani</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riscossione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relativi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tributi</a:t>
                      </a:r>
                      <a:r>
                        <a:rPr lang="en-US" sz="1200" b="0" dirty="0">
                          <a:latin typeface="Calibri" panose="020F0502020204030204" charset="0"/>
                          <a:cs typeface="Calibri" panose="020F0502020204030204" charset="0"/>
                        </a:rPr>
                        <a:t> </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cap="flat" cmpd="sng" algn="ctr">
                      <a:solidFill>
                        <a:srgbClr val="000000"/>
                      </a:solidFill>
                      <a:prstDash val="solid"/>
                      <a:round/>
                      <a:headEnd type="none" w="med" len="med"/>
                      <a:tailEnd type="none" w="med" len="med"/>
                    </a:lnL>
                    <a:lnR w="12240">
                      <a:solidFill>
                        <a:srgbClr val="000000"/>
                      </a:solidFill>
                    </a:lnR>
                    <a:lnT w="12240" cap="flat" cmpd="sng" algn="ctr">
                      <a:solidFill>
                        <a:srgbClr val="000000"/>
                      </a:solidFill>
                      <a:prstDash val="solid"/>
                      <a:round/>
                      <a:headEnd type="none" w="med" len="med"/>
                      <a:tailEnd type="none" w="med" len="med"/>
                    </a:lnT>
                    <a:no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CustomShape 2"/>
          <p:cNvSpPr/>
          <p:nvPr/>
        </p:nvSpPr>
        <p:spPr>
          <a:xfrm>
            <a:off x="0" y="0"/>
            <a:ext cx="13436280" cy="100203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t">
            <a:spAutoFit/>
          </a:bodyPr>
          <a:lstStyle/>
          <a:p>
            <a:pPr algn="ctr">
              <a:lnSpc>
                <a:spcPct val="110000"/>
              </a:lnSpc>
              <a:spcAft>
                <a:spcPts val="600"/>
              </a:spcAft>
              <a:buNone/>
            </a:pPr>
            <a:r>
              <a:rPr lang="it-IT" sz="2600" b="1" strike="noStrike" spc="-1">
                <a:solidFill>
                  <a:srgbClr val="C00000"/>
                </a:solidFill>
                <a:latin typeface="Arial" panose="020B0604020202020204"/>
                <a:ea typeface="DejaVu Sans"/>
              </a:rPr>
              <a:t>COMPETENZE LEGISLATIVE E FUNZIONI FONDAMENTALI PER GOAL DELL’AGENDA ONU 2030</a:t>
            </a:r>
            <a:r>
              <a:rPr lang="it-IT" sz="2800" b="1" strike="noStrike" spc="-1">
                <a:solidFill>
                  <a:srgbClr val="C00000"/>
                </a:solidFill>
                <a:latin typeface="Arial" panose="020B0604020202020204"/>
                <a:ea typeface="DejaVu Sans"/>
              </a:rPr>
              <a:t> </a:t>
            </a:r>
            <a:endParaRPr lang="it-IT" sz="2800" b="0" strike="noStrike" spc="-1">
              <a:latin typeface="Arial" panose="020B0604020202020204"/>
            </a:endParaRPr>
          </a:p>
        </p:txBody>
      </p:sp>
      <p:sp>
        <p:nvSpPr>
          <p:cNvPr id="127" name="CustomShape 3"/>
          <p:cNvSpPr/>
          <p:nvPr/>
        </p:nvSpPr>
        <p:spPr>
          <a:xfrm>
            <a:off x="169170" y="1045285"/>
            <a:ext cx="13167000" cy="427355"/>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t">
            <a:spAutoFit/>
          </a:bodyPr>
          <a:lstStyle/>
          <a:p>
            <a:pPr marL="22225" algn="ctr">
              <a:lnSpc>
                <a:spcPct val="100000"/>
              </a:lnSpc>
              <a:spcAft>
                <a:spcPts val="600"/>
              </a:spcAft>
              <a:buNone/>
            </a:pPr>
            <a:r>
              <a:rPr lang="it-IT" sz="2200" b="1" strike="noStrike" spc="-1">
                <a:solidFill>
                  <a:srgbClr val="000000"/>
                </a:solidFill>
                <a:latin typeface="Calibri" panose="020F0502020204030204"/>
                <a:ea typeface="DejaVu Sans"/>
              </a:rPr>
              <a:t>S</a:t>
            </a:r>
            <a:r>
              <a:rPr lang="it-IT" sz="2000" b="1" strike="noStrike" spc="-1">
                <a:solidFill>
                  <a:srgbClr val="000000"/>
                </a:solidFill>
                <a:latin typeface="Calibri" panose="020F0502020204030204"/>
                <a:ea typeface="DejaVu Sans"/>
              </a:rPr>
              <a:t>trategia regionale per lo sviluppo sostenibile. Obiettivi quantitativi a prevalente dimensione istituzionale</a:t>
            </a:r>
            <a:endParaRPr lang="it-IT" sz="2000" b="0" strike="noStrike" spc="-1">
              <a:latin typeface="Arial" panose="020B0604020202020204"/>
            </a:endParaRPr>
          </a:p>
        </p:txBody>
      </p:sp>
      <p:graphicFrame>
        <p:nvGraphicFramePr>
          <p:cNvPr id="172" name="Table 2"/>
          <p:cNvGraphicFramePr/>
          <p:nvPr/>
        </p:nvGraphicFramePr>
        <p:xfrm>
          <a:off x="457500" y="1693660"/>
          <a:ext cx="12712475" cy="1769110"/>
        </p:xfrm>
        <a:graphic>
          <a:graphicData uri="http://schemas.openxmlformats.org/drawingml/2006/table">
            <a:tbl>
              <a:tblPr/>
              <a:tblGrid>
                <a:gridCol w="2186305">
                  <a:extLst>
                    <a:ext uri="{9D8B030D-6E8A-4147-A177-3AD203B41FA5}">
                      <a16:colId xmlns:a16="http://schemas.microsoft.com/office/drawing/2014/main" val="20000"/>
                    </a:ext>
                  </a:extLst>
                </a:gridCol>
                <a:gridCol w="2384425">
                  <a:extLst>
                    <a:ext uri="{9D8B030D-6E8A-4147-A177-3AD203B41FA5}">
                      <a16:colId xmlns:a16="http://schemas.microsoft.com/office/drawing/2014/main" val="20001"/>
                    </a:ext>
                  </a:extLst>
                </a:gridCol>
                <a:gridCol w="2527935">
                  <a:extLst>
                    <a:ext uri="{9D8B030D-6E8A-4147-A177-3AD203B41FA5}">
                      <a16:colId xmlns:a16="http://schemas.microsoft.com/office/drawing/2014/main" val="20002"/>
                    </a:ext>
                  </a:extLst>
                </a:gridCol>
                <a:gridCol w="2663825">
                  <a:extLst>
                    <a:ext uri="{9D8B030D-6E8A-4147-A177-3AD203B41FA5}">
                      <a16:colId xmlns:a16="http://schemas.microsoft.com/office/drawing/2014/main" val="20003"/>
                    </a:ext>
                  </a:extLst>
                </a:gridCol>
                <a:gridCol w="2949985">
                  <a:extLst>
                    <a:ext uri="{9D8B030D-6E8A-4147-A177-3AD203B41FA5}">
                      <a16:colId xmlns:a16="http://schemas.microsoft.com/office/drawing/2014/main" val="20004"/>
                    </a:ext>
                  </a:extLst>
                </a:gridCol>
              </a:tblGrid>
              <a:tr h="671830">
                <a:tc>
                  <a:txBody>
                    <a:bodyPr/>
                    <a:lstStyle/>
                    <a:p>
                      <a:pPr marL="0" indent="0" algn="ctr">
                        <a:buNone/>
                      </a:pPr>
                      <a:r>
                        <a:rPr lang="en-US" sz="1200" b="0">
                          <a:solidFill>
                            <a:schemeClr val="bg1"/>
                          </a:solidFill>
                          <a:latin typeface="Calibri" panose="020F0502020204030204" charset="0"/>
                          <a:cs typeface="Calibri" panose="020F0502020204030204" charset="0"/>
                        </a:rPr>
                        <a:t>Goal </a:t>
                      </a:r>
                      <a:endParaRPr lang="en-US" sz="1200" b="0">
                        <a:solidFill>
                          <a:schemeClr val="bg1"/>
                        </a:solidFill>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solidFill>
                      <a:schemeClr val="accent1"/>
                    </a:solidFill>
                  </a:tcPr>
                </a:tc>
                <a:tc>
                  <a:txBody>
                    <a:bodyPr/>
                    <a:lstStyle/>
                    <a:p>
                      <a:pPr marL="0" indent="0" algn="ctr">
                        <a:buNone/>
                      </a:pPr>
                      <a:r>
                        <a:rPr lang="en-US" sz="1200" b="0">
                          <a:solidFill>
                            <a:schemeClr val="bg1"/>
                          </a:solidFill>
                          <a:latin typeface="Calibri" panose="020F0502020204030204" charset="0"/>
                          <a:cs typeface="Calibri" panose="020F0502020204030204" charset="0"/>
                        </a:rPr>
                        <a:t>Competenze legislative esclusive dello Stato (art. 117, secondo comma della Costituzione)</a:t>
                      </a:r>
                      <a:endParaRPr lang="en-US" sz="1200" b="0">
                        <a:solidFill>
                          <a:schemeClr val="bg1"/>
                        </a:solidFill>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solidFill>
                      <a:schemeClr val="accent1"/>
                    </a:solidFill>
                  </a:tcPr>
                </a:tc>
                <a:tc>
                  <a:txBody>
                    <a:bodyPr/>
                    <a:lstStyle/>
                    <a:p>
                      <a:pPr marL="0" indent="0" algn="ctr">
                        <a:buNone/>
                      </a:pPr>
                      <a:r>
                        <a:rPr lang="en-US" sz="1200" b="0" dirty="0" err="1">
                          <a:solidFill>
                            <a:schemeClr val="bg1"/>
                          </a:solidFill>
                          <a:latin typeface="Calibri" panose="020F0502020204030204" charset="0"/>
                          <a:cs typeface="Calibri" panose="020F0502020204030204" charset="0"/>
                        </a:rPr>
                        <a:t>Competenze</a:t>
                      </a:r>
                      <a:r>
                        <a:rPr lang="en-US" sz="1200" b="0" dirty="0">
                          <a:solidFill>
                            <a:schemeClr val="bg1"/>
                          </a:solidFill>
                          <a:latin typeface="Calibri" panose="020F0502020204030204" charset="0"/>
                          <a:cs typeface="Calibri" panose="020F0502020204030204" charset="0"/>
                        </a:rPr>
                        <a:t> legislative </a:t>
                      </a:r>
                      <a:r>
                        <a:rPr lang="en-US" sz="1200" b="0" dirty="0" err="1">
                          <a:solidFill>
                            <a:schemeClr val="bg1"/>
                          </a:solidFill>
                          <a:latin typeface="Calibri" panose="020F0502020204030204" charset="0"/>
                          <a:cs typeface="Calibri" panose="020F0502020204030204" charset="0"/>
                        </a:rPr>
                        <a:t>delle</a:t>
                      </a:r>
                      <a:r>
                        <a:rPr lang="en-US" sz="1200" b="0" dirty="0">
                          <a:solidFill>
                            <a:schemeClr val="bg1"/>
                          </a:solidFill>
                          <a:latin typeface="Calibri" panose="020F0502020204030204" charset="0"/>
                          <a:cs typeface="Calibri" panose="020F0502020204030204" charset="0"/>
                        </a:rPr>
                        <a:t> </a:t>
                      </a:r>
                      <a:r>
                        <a:rPr lang="en-US" sz="1200" b="0" dirty="0" err="1">
                          <a:solidFill>
                            <a:schemeClr val="bg1"/>
                          </a:solidFill>
                          <a:latin typeface="Calibri" panose="020F0502020204030204" charset="0"/>
                          <a:cs typeface="Calibri" panose="020F0502020204030204" charset="0"/>
                        </a:rPr>
                        <a:t>Regioni</a:t>
                      </a:r>
                      <a:r>
                        <a:rPr lang="en-US" sz="1200" b="0" dirty="0">
                          <a:solidFill>
                            <a:schemeClr val="bg1"/>
                          </a:solidFill>
                          <a:latin typeface="Calibri" panose="020F0502020204030204" charset="0"/>
                          <a:cs typeface="Calibri" panose="020F0502020204030204" charset="0"/>
                        </a:rPr>
                        <a:t> (art. 117, </a:t>
                      </a:r>
                      <a:r>
                        <a:rPr lang="en-US" sz="1200" b="0" dirty="0" err="1">
                          <a:solidFill>
                            <a:schemeClr val="bg1"/>
                          </a:solidFill>
                          <a:latin typeface="Calibri" panose="020F0502020204030204" charset="0"/>
                          <a:cs typeface="Calibri" panose="020F0502020204030204" charset="0"/>
                        </a:rPr>
                        <a:t>terzo</a:t>
                      </a:r>
                      <a:r>
                        <a:rPr lang="en-US" sz="1200" b="0" dirty="0">
                          <a:solidFill>
                            <a:schemeClr val="bg1"/>
                          </a:solidFill>
                          <a:latin typeface="Calibri" panose="020F0502020204030204" charset="0"/>
                          <a:cs typeface="Calibri" panose="020F0502020204030204" charset="0"/>
                        </a:rPr>
                        <a:t> e quarto comma)</a:t>
                      </a:r>
                      <a:endParaRPr lang="it-IT" altLang="en-US" sz="1200" b="0" baseline="30000" dirty="0">
                        <a:solidFill>
                          <a:schemeClr val="bg1"/>
                        </a:solidFill>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solidFill>
                      <a:schemeClr val="accent1"/>
                    </a:solidFill>
                  </a:tcPr>
                </a:tc>
                <a:tc>
                  <a:txBody>
                    <a:bodyPr/>
                    <a:lstStyle/>
                    <a:p>
                      <a:pPr marL="0" indent="0" algn="ctr">
                        <a:buNone/>
                      </a:pPr>
                      <a:r>
                        <a:rPr lang="en-US" sz="1200" b="0">
                          <a:solidFill>
                            <a:schemeClr val="bg1"/>
                          </a:solidFill>
                          <a:latin typeface="Calibri" panose="020F0502020204030204" charset="0"/>
                          <a:cs typeface="Calibri" panose="020F0502020204030204" charset="0"/>
                        </a:rPr>
                        <a:t>Funzioni fondamentali delle Province (legge n. 56 del 2014)</a:t>
                      </a:r>
                      <a:endParaRPr lang="en-US" sz="1200" b="0">
                        <a:solidFill>
                          <a:schemeClr val="bg1"/>
                        </a:solidFill>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solidFill>
                      <a:schemeClr val="accent1"/>
                    </a:solidFill>
                  </a:tcPr>
                </a:tc>
                <a:tc>
                  <a:txBody>
                    <a:bodyPr/>
                    <a:lstStyle/>
                    <a:p>
                      <a:pPr marL="0" indent="0" algn="ctr">
                        <a:buNone/>
                      </a:pP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Funzioni</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fondamentali</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dei</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Comuni</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e </a:t>
                      </a: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delle</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loro </a:t>
                      </a: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Unioni</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legge</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n. 122 del 2010)</a:t>
                      </a:r>
                      <a:endParaRPr lang="it-IT" altLang="en-US" sz="1200" b="0" baseline="30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solidFill>
                      <a:schemeClr val="accent1"/>
                    </a:solidFill>
                  </a:tcPr>
                </a:tc>
                <a:extLst>
                  <a:ext uri="{0D108BD9-81ED-4DB2-BD59-A6C34878D82A}">
                    <a16:rowId xmlns:a16="http://schemas.microsoft.com/office/drawing/2014/main" val="10000"/>
                  </a:ext>
                </a:extLst>
              </a:tr>
              <a:tr h="910590">
                <a:tc>
                  <a:txBody>
                    <a:bodyPr/>
                    <a:lstStyle/>
                    <a:p>
                      <a:pPr marL="0" indent="0" algn="just">
                        <a:buNone/>
                      </a:pPr>
                      <a:r>
                        <a:rPr lang="en-US" sz="1200" b="0" dirty="0">
                          <a:latin typeface="Calibri" panose="020F0502020204030204" charset="0"/>
                          <a:cs typeface="Calibri" panose="020F0502020204030204" charset="0"/>
                        </a:rPr>
                        <a:t>16. </a:t>
                      </a:r>
                      <a:r>
                        <a:rPr lang="en-US" sz="1200" b="0" dirty="0" err="1">
                          <a:latin typeface="Calibri" panose="020F0502020204030204" charset="0"/>
                          <a:cs typeface="Calibri" panose="020F0502020204030204" charset="0"/>
                        </a:rPr>
                        <a:t>Istituzioni</a:t>
                      </a:r>
                      <a:r>
                        <a:rPr lang="en-US" sz="1200" b="0" dirty="0">
                          <a:latin typeface="Calibri" panose="020F0502020204030204" charset="0"/>
                          <a:cs typeface="Calibri" panose="020F0502020204030204" charset="0"/>
                        </a:rPr>
                        <a:t> </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dirty="0" err="1">
                          <a:latin typeface="Calibri" panose="020F0502020204030204" charset="0"/>
                          <a:cs typeface="Calibri" panose="020F0502020204030204" charset="0"/>
                        </a:rPr>
                        <a:t>Ordinamento</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organizzazione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amministrativa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dello</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Stato</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degli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enti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pubblici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nazionali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Giurisdizione</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norme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processuali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ordinamento</a:t>
                      </a:r>
                      <a:r>
                        <a:rPr lang="en-US" sz="1200" b="0" dirty="0">
                          <a:latin typeface="Calibri" panose="020F0502020204030204" charset="0"/>
                          <a:cs typeface="Calibri" panose="020F0502020204030204" charset="0"/>
                        </a:rPr>
                        <a:t> civile e </a:t>
                      </a:r>
                      <a:r>
                        <a:rPr lang="en-US" sz="1200" b="0" dirty="0" err="1">
                          <a:latin typeface="Calibri" panose="020F0502020204030204" charset="0"/>
                          <a:cs typeface="Calibri" panose="020F0502020204030204" charset="0"/>
                        </a:rPr>
                        <a:t>penale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giustizia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amministrativa</a:t>
                      </a:r>
                      <a:r>
                        <a:rPr lang="en-US" sz="1200" b="0" dirty="0">
                          <a:latin typeface="Calibri" panose="020F0502020204030204" charset="0"/>
                          <a:cs typeface="Calibri" panose="020F0502020204030204" charset="0"/>
                        </a:rPr>
                        <a:t> </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dirty="0" err="1">
                          <a:latin typeface="Calibri" panose="020F0502020204030204" charset="0"/>
                          <a:cs typeface="Calibri" panose="020F0502020204030204" charset="0"/>
                        </a:rPr>
                        <a:t>Ordinamento</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organizzazione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regionale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potestà</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legislativa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regionale</a:t>
                      </a:r>
                      <a:r>
                        <a:rPr lang="en-US" sz="1200" b="0" dirty="0">
                          <a:latin typeface="Calibri" panose="020F0502020204030204" charset="0"/>
                          <a:cs typeface="Calibri" panose="020F0502020204030204" charset="0"/>
                        </a:rPr>
                        <a:t>) </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it-IT" sz="1200" dirty="0">
                          <a:solidFill>
                            <a:schemeClr val="tx1"/>
                          </a:solidFill>
                          <a:effectLst/>
                          <a:latin typeface="Calibri" panose="020F0502020204030204" charset="0"/>
                          <a:ea typeface="Calibri" panose="020F0502020204030204" charset="0"/>
                          <a:cs typeface="Calibri" panose="020F0502020204030204" charset="0"/>
                        </a:rPr>
                        <a:t>Funzioni amministrative proprie e conferite con legge statale o regionale</a:t>
                      </a:r>
                      <a:endParaRPr lang="en-US" sz="1200" b="0" dirty="0">
                        <a:latin typeface="Calibri" panose="020F0502020204030204" charset="0"/>
                        <a:ea typeface="Calibri" panose="020F050202020403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dirty="0" err="1">
                          <a:latin typeface="Calibri" panose="020F0502020204030204" charset="0"/>
                          <a:cs typeface="Calibri" panose="020F0502020204030204" charset="0"/>
                        </a:rPr>
                        <a:t>Organizzazione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generale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dell’amministrazione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gestione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finanziaria</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contabile</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CustomShape 2"/>
          <p:cNvSpPr/>
          <p:nvPr/>
        </p:nvSpPr>
        <p:spPr>
          <a:xfrm>
            <a:off x="0" y="0"/>
            <a:ext cx="13436280" cy="100203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t">
            <a:spAutoFit/>
          </a:bodyPr>
          <a:lstStyle/>
          <a:p>
            <a:pPr algn="ctr">
              <a:lnSpc>
                <a:spcPct val="110000"/>
              </a:lnSpc>
              <a:spcAft>
                <a:spcPts val="600"/>
              </a:spcAft>
              <a:buNone/>
            </a:pPr>
            <a:r>
              <a:rPr lang="it-IT" sz="2600" b="1" strike="noStrike" spc="-1">
                <a:solidFill>
                  <a:srgbClr val="C00000"/>
                </a:solidFill>
                <a:latin typeface="Arial" panose="020B0604020202020204"/>
                <a:ea typeface="DejaVu Sans"/>
              </a:rPr>
              <a:t>COMPETENZE LEGISLATIVE E FUNZIONI FONDAMENTALI PER GOAL DELL’AGENDA ONU 2030</a:t>
            </a:r>
            <a:r>
              <a:rPr lang="it-IT" sz="2800" b="1" strike="noStrike" spc="-1">
                <a:solidFill>
                  <a:srgbClr val="C00000"/>
                </a:solidFill>
                <a:latin typeface="Arial" panose="020B0604020202020204"/>
                <a:ea typeface="DejaVu Sans"/>
              </a:rPr>
              <a:t> </a:t>
            </a:r>
            <a:endParaRPr lang="it-IT" sz="2800" b="0" strike="noStrike" spc="-1">
              <a:latin typeface="Arial" panose="020B0604020202020204"/>
            </a:endParaRPr>
          </a:p>
        </p:txBody>
      </p:sp>
      <p:sp>
        <p:nvSpPr>
          <p:cNvPr id="127" name="CustomShape 3"/>
          <p:cNvSpPr/>
          <p:nvPr/>
        </p:nvSpPr>
        <p:spPr>
          <a:xfrm>
            <a:off x="169170" y="1045285"/>
            <a:ext cx="13167000" cy="427355"/>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t">
            <a:spAutoFit/>
          </a:bodyPr>
          <a:lstStyle/>
          <a:p>
            <a:pPr marL="22225" algn="ctr">
              <a:lnSpc>
                <a:spcPct val="100000"/>
              </a:lnSpc>
              <a:spcAft>
                <a:spcPts val="600"/>
              </a:spcAft>
              <a:buNone/>
            </a:pPr>
            <a:r>
              <a:rPr lang="it-IT" sz="2200" b="1" strike="noStrike" spc="-1">
                <a:solidFill>
                  <a:srgbClr val="000000"/>
                </a:solidFill>
                <a:latin typeface="Calibri" panose="020F0502020204030204"/>
                <a:ea typeface="DejaVu Sans"/>
              </a:rPr>
              <a:t>S</a:t>
            </a:r>
            <a:r>
              <a:rPr lang="it-IT" sz="2000" b="1" strike="noStrike" spc="-1">
                <a:solidFill>
                  <a:srgbClr val="000000"/>
                </a:solidFill>
                <a:latin typeface="Calibri" panose="020F0502020204030204"/>
                <a:ea typeface="DejaVu Sans"/>
              </a:rPr>
              <a:t>trategia regionale per lo sviluppo sostenibile. Obiettivi quantitativi a prevalente dimensione sociale</a:t>
            </a:r>
            <a:endParaRPr lang="it-IT" sz="2000" b="0" strike="noStrike" spc="-1">
              <a:latin typeface="Arial" panose="020B0604020202020204"/>
            </a:endParaRPr>
          </a:p>
        </p:txBody>
      </p:sp>
      <p:graphicFrame>
        <p:nvGraphicFramePr>
          <p:cNvPr id="172" name="Table 2"/>
          <p:cNvGraphicFramePr/>
          <p:nvPr/>
        </p:nvGraphicFramePr>
        <p:xfrm>
          <a:off x="458135" y="1549515"/>
          <a:ext cx="12712475" cy="4853305"/>
        </p:xfrm>
        <a:graphic>
          <a:graphicData uri="http://schemas.openxmlformats.org/drawingml/2006/table">
            <a:tbl>
              <a:tblPr/>
              <a:tblGrid>
                <a:gridCol w="2186305">
                  <a:extLst>
                    <a:ext uri="{9D8B030D-6E8A-4147-A177-3AD203B41FA5}">
                      <a16:colId xmlns:a16="http://schemas.microsoft.com/office/drawing/2014/main" val="20000"/>
                    </a:ext>
                  </a:extLst>
                </a:gridCol>
                <a:gridCol w="2384425">
                  <a:extLst>
                    <a:ext uri="{9D8B030D-6E8A-4147-A177-3AD203B41FA5}">
                      <a16:colId xmlns:a16="http://schemas.microsoft.com/office/drawing/2014/main" val="20001"/>
                    </a:ext>
                  </a:extLst>
                </a:gridCol>
                <a:gridCol w="2527935">
                  <a:extLst>
                    <a:ext uri="{9D8B030D-6E8A-4147-A177-3AD203B41FA5}">
                      <a16:colId xmlns:a16="http://schemas.microsoft.com/office/drawing/2014/main" val="20002"/>
                    </a:ext>
                  </a:extLst>
                </a:gridCol>
                <a:gridCol w="2663825">
                  <a:extLst>
                    <a:ext uri="{9D8B030D-6E8A-4147-A177-3AD203B41FA5}">
                      <a16:colId xmlns:a16="http://schemas.microsoft.com/office/drawing/2014/main" val="20003"/>
                    </a:ext>
                  </a:extLst>
                </a:gridCol>
                <a:gridCol w="2949985">
                  <a:extLst>
                    <a:ext uri="{9D8B030D-6E8A-4147-A177-3AD203B41FA5}">
                      <a16:colId xmlns:a16="http://schemas.microsoft.com/office/drawing/2014/main" val="20004"/>
                    </a:ext>
                  </a:extLst>
                </a:gridCol>
              </a:tblGrid>
              <a:tr h="671830">
                <a:tc>
                  <a:txBody>
                    <a:bodyPr/>
                    <a:lstStyle/>
                    <a:p>
                      <a:pPr marL="0" indent="0" algn="ctr">
                        <a:buNone/>
                      </a:pPr>
                      <a:r>
                        <a:rPr lang="en-US" sz="1200" b="0">
                          <a:solidFill>
                            <a:schemeClr val="bg1"/>
                          </a:solidFill>
                          <a:latin typeface="Calibri" panose="020F0502020204030204" charset="0"/>
                          <a:cs typeface="Calibri" panose="020F0502020204030204" charset="0"/>
                        </a:rPr>
                        <a:t>Goal </a:t>
                      </a:r>
                      <a:endParaRPr lang="en-US" sz="1200" b="0">
                        <a:solidFill>
                          <a:schemeClr val="bg1"/>
                        </a:solidFill>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solidFill>
                      <a:schemeClr val="accent1"/>
                    </a:solidFill>
                  </a:tcPr>
                </a:tc>
                <a:tc>
                  <a:txBody>
                    <a:bodyPr/>
                    <a:lstStyle/>
                    <a:p>
                      <a:pPr marL="0" indent="0" algn="ctr">
                        <a:buNone/>
                      </a:pPr>
                      <a:r>
                        <a:rPr lang="en-US" sz="1200" b="0">
                          <a:solidFill>
                            <a:schemeClr val="bg1"/>
                          </a:solidFill>
                          <a:latin typeface="Calibri" panose="020F0502020204030204" charset="0"/>
                          <a:cs typeface="Calibri" panose="020F0502020204030204" charset="0"/>
                        </a:rPr>
                        <a:t>Competenze legislative esclusive dello Stato (art. 117, secondo comma della Costituzione)</a:t>
                      </a:r>
                      <a:endParaRPr lang="en-US" sz="1200" b="0">
                        <a:solidFill>
                          <a:schemeClr val="bg1"/>
                        </a:solidFill>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solidFill>
                      <a:schemeClr val="accent1"/>
                    </a:solidFill>
                  </a:tcPr>
                </a:tc>
                <a:tc>
                  <a:txBody>
                    <a:bodyPr/>
                    <a:lstStyle/>
                    <a:p>
                      <a:pPr marL="0" indent="0" algn="ctr">
                        <a:buNone/>
                      </a:pPr>
                      <a:r>
                        <a:rPr lang="en-US" sz="1200" b="0" dirty="0" err="1">
                          <a:solidFill>
                            <a:schemeClr val="bg1"/>
                          </a:solidFill>
                          <a:latin typeface="Calibri" panose="020F0502020204030204" charset="0"/>
                          <a:cs typeface="Calibri" panose="020F0502020204030204" charset="0"/>
                        </a:rPr>
                        <a:t>Competenze</a:t>
                      </a:r>
                      <a:r>
                        <a:rPr lang="en-US" sz="1200" b="0" dirty="0">
                          <a:solidFill>
                            <a:schemeClr val="bg1"/>
                          </a:solidFill>
                          <a:latin typeface="Calibri" panose="020F0502020204030204" charset="0"/>
                          <a:cs typeface="Calibri" panose="020F0502020204030204" charset="0"/>
                        </a:rPr>
                        <a:t> legislative </a:t>
                      </a:r>
                      <a:r>
                        <a:rPr lang="en-US" sz="1200" b="0" dirty="0" err="1">
                          <a:solidFill>
                            <a:schemeClr val="bg1"/>
                          </a:solidFill>
                          <a:latin typeface="Calibri" panose="020F0502020204030204" charset="0"/>
                          <a:cs typeface="Calibri" panose="020F0502020204030204" charset="0"/>
                        </a:rPr>
                        <a:t>delle</a:t>
                      </a:r>
                      <a:r>
                        <a:rPr lang="en-US" sz="1200" b="0" dirty="0">
                          <a:solidFill>
                            <a:schemeClr val="bg1"/>
                          </a:solidFill>
                          <a:latin typeface="Calibri" panose="020F0502020204030204" charset="0"/>
                          <a:cs typeface="Calibri" panose="020F0502020204030204" charset="0"/>
                        </a:rPr>
                        <a:t> </a:t>
                      </a:r>
                      <a:r>
                        <a:rPr lang="en-US" sz="1200" b="0" dirty="0" err="1">
                          <a:solidFill>
                            <a:schemeClr val="bg1"/>
                          </a:solidFill>
                          <a:latin typeface="Calibri" panose="020F0502020204030204" charset="0"/>
                          <a:cs typeface="Calibri" panose="020F0502020204030204" charset="0"/>
                        </a:rPr>
                        <a:t>Regioni</a:t>
                      </a:r>
                      <a:r>
                        <a:rPr lang="en-US" sz="1200" b="0" dirty="0">
                          <a:solidFill>
                            <a:schemeClr val="bg1"/>
                          </a:solidFill>
                          <a:latin typeface="Calibri" panose="020F0502020204030204" charset="0"/>
                          <a:cs typeface="Calibri" panose="020F0502020204030204" charset="0"/>
                        </a:rPr>
                        <a:t> (art. 117, </a:t>
                      </a:r>
                      <a:r>
                        <a:rPr lang="en-US" sz="1200" b="0" dirty="0" err="1">
                          <a:solidFill>
                            <a:schemeClr val="bg1"/>
                          </a:solidFill>
                          <a:latin typeface="Calibri" panose="020F0502020204030204" charset="0"/>
                          <a:cs typeface="Calibri" panose="020F0502020204030204" charset="0"/>
                        </a:rPr>
                        <a:t>terzo</a:t>
                      </a:r>
                      <a:r>
                        <a:rPr lang="en-US" sz="1200" b="0" dirty="0">
                          <a:solidFill>
                            <a:schemeClr val="bg1"/>
                          </a:solidFill>
                          <a:latin typeface="Calibri" panose="020F0502020204030204" charset="0"/>
                          <a:cs typeface="Calibri" panose="020F0502020204030204" charset="0"/>
                        </a:rPr>
                        <a:t> e quarto comma)</a:t>
                      </a:r>
                      <a:endParaRPr lang="it-IT" altLang="en-US" sz="1200" b="0" baseline="30000" dirty="0">
                        <a:solidFill>
                          <a:schemeClr val="bg1"/>
                        </a:solidFill>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solidFill>
                      <a:schemeClr val="accent1"/>
                    </a:solidFill>
                  </a:tcPr>
                </a:tc>
                <a:tc>
                  <a:txBody>
                    <a:bodyPr/>
                    <a:lstStyle/>
                    <a:p>
                      <a:pPr marL="0" indent="0" algn="ctr">
                        <a:buNone/>
                      </a:pPr>
                      <a:r>
                        <a:rPr lang="en-US" sz="1200" b="0">
                          <a:solidFill>
                            <a:schemeClr val="bg1"/>
                          </a:solidFill>
                          <a:latin typeface="Calibri" panose="020F0502020204030204" charset="0"/>
                          <a:cs typeface="Calibri" panose="020F0502020204030204" charset="0"/>
                        </a:rPr>
                        <a:t>Funzioni fondamentali delle Province (legge n. 56 del 2014)</a:t>
                      </a:r>
                      <a:endParaRPr lang="en-US" sz="1200" b="0">
                        <a:solidFill>
                          <a:schemeClr val="bg1"/>
                        </a:solidFill>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solidFill>
                      <a:schemeClr val="accent1"/>
                    </a:solidFill>
                  </a:tcPr>
                </a:tc>
                <a:tc>
                  <a:txBody>
                    <a:bodyPr/>
                    <a:lstStyle/>
                    <a:p>
                      <a:pPr marL="0" indent="0" algn="ctr">
                        <a:buNone/>
                      </a:pP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Funzioni</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fondamentali</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dei</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Comuni</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e </a:t>
                      </a: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delle</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loro </a:t>
                      </a: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Unioni</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200" b="0" dirty="0" err="1">
                          <a:solidFill>
                            <a:schemeClr val="bg1"/>
                          </a:solidFill>
                          <a:latin typeface="Calibri" panose="020F0502020204030204" pitchFamily="34" charset="0"/>
                          <a:ea typeface="Calibri" panose="020F0502020204030204" pitchFamily="34" charset="0"/>
                          <a:cs typeface="Calibri" panose="020F0502020204030204" pitchFamily="34" charset="0"/>
                        </a:rPr>
                        <a:t>legge</a:t>
                      </a:r>
                      <a:r>
                        <a:rPr lang="en-US" sz="1200" b="0" dirty="0">
                          <a:solidFill>
                            <a:schemeClr val="bg1"/>
                          </a:solidFill>
                          <a:latin typeface="Calibri" panose="020F0502020204030204" pitchFamily="34" charset="0"/>
                          <a:ea typeface="Calibri" panose="020F0502020204030204" pitchFamily="34" charset="0"/>
                          <a:cs typeface="Calibri" panose="020F0502020204030204" pitchFamily="34" charset="0"/>
                        </a:rPr>
                        <a:t> n. 122 del 2010)</a:t>
                      </a:r>
                      <a:endParaRPr lang="it-IT" altLang="en-US" sz="1200" b="0" baseline="30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solidFill>
                      <a:schemeClr val="accent1"/>
                    </a:solidFill>
                  </a:tcPr>
                </a:tc>
                <a:extLst>
                  <a:ext uri="{0D108BD9-81ED-4DB2-BD59-A6C34878D82A}">
                    <a16:rowId xmlns:a16="http://schemas.microsoft.com/office/drawing/2014/main" val="10000"/>
                  </a:ext>
                </a:extLst>
              </a:tr>
              <a:tr h="910590">
                <a:tc>
                  <a:txBody>
                    <a:bodyPr/>
                    <a:lstStyle/>
                    <a:p>
                      <a:pPr marL="228600" indent="-228600" algn="l">
                        <a:buAutoNum type="arabicPeriod"/>
                      </a:pPr>
                      <a:r>
                        <a:rPr lang="en-US" sz="1200" b="0" dirty="0">
                          <a:latin typeface="Calibri" panose="020F0502020204030204" charset="0"/>
                          <a:cs typeface="Calibri" panose="020F0502020204030204" charset="0"/>
                        </a:rPr>
                        <a:t>Lotta </a:t>
                      </a:r>
                      <a:r>
                        <a:rPr lang="en-US" sz="1200" b="0" dirty="0" err="1">
                          <a:latin typeface="Calibri" panose="020F0502020204030204" charset="0"/>
                          <a:cs typeface="Calibri" panose="020F0502020204030204" charset="0"/>
                        </a:rPr>
                        <a:t>alla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povertà</a:t>
                      </a:r>
                      <a:endParaRPr lang="en-US" sz="1200" b="0" dirty="0">
                        <a:latin typeface="Calibri" panose="020F0502020204030204" charset="0"/>
                        <a:cs typeface="Calibri" panose="020F0502020204030204" charset="0"/>
                      </a:endParaRPr>
                    </a:p>
                    <a:p>
                      <a:pPr marL="0" indent="0" algn="l">
                        <a:buNone/>
                      </a:pPr>
                      <a:r>
                        <a:rPr lang="en-US" sz="1200" b="0" dirty="0">
                          <a:latin typeface="Calibri" panose="020F0502020204030204" charset="0"/>
                          <a:cs typeface="Calibri" panose="020F0502020204030204" charset="0"/>
                        </a:rPr>
                        <a:t>10. </a:t>
                      </a:r>
                      <a:r>
                        <a:rPr lang="en-US" sz="1200" b="0" dirty="0" err="1">
                          <a:latin typeface="Calibri" panose="020F0502020204030204" charset="0"/>
                          <a:cs typeface="Calibri" panose="020F0502020204030204" charset="0"/>
                        </a:rPr>
                        <a:t>Ridurre</a:t>
                      </a:r>
                      <a:r>
                        <a:rPr lang="en-US" sz="1200" b="0" dirty="0">
                          <a:latin typeface="Calibri" panose="020F0502020204030204" charset="0"/>
                          <a:cs typeface="Calibri" panose="020F0502020204030204" charset="0"/>
                        </a:rPr>
                        <a:t> le </a:t>
                      </a:r>
                      <a:r>
                        <a:rPr lang="en-US" sz="1200" b="0" dirty="0" err="1">
                          <a:latin typeface="Calibri" panose="020F0502020204030204" charset="0"/>
                          <a:cs typeface="Calibri" panose="020F0502020204030204" charset="0"/>
                        </a:rPr>
                        <a:t>disuguaglianze</a:t>
                      </a:r>
                      <a:r>
                        <a:rPr lang="en-US" sz="1200" b="0" dirty="0">
                          <a:latin typeface="Calibri" panose="020F0502020204030204" charset="0"/>
                          <a:cs typeface="Calibri" panose="020F0502020204030204" charset="0"/>
                        </a:rPr>
                        <a:t> </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dirty="0" err="1">
                          <a:latin typeface="Calibri" panose="020F0502020204030204" charset="0"/>
                          <a:cs typeface="Calibri" panose="020F0502020204030204" charset="0"/>
                        </a:rPr>
                        <a:t>Determinazione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livelli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essenziali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delle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prestazioni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concernenti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diritti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civili</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sociali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che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devono</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essere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garantiti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su</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tutto</a:t>
                      </a:r>
                      <a:r>
                        <a:rPr lang="en-US" sz="1200" b="0" dirty="0">
                          <a:latin typeface="Calibri" panose="020F0502020204030204" charset="0"/>
                          <a:cs typeface="Calibri" panose="020F0502020204030204" charset="0"/>
                        </a:rPr>
                        <a:t> il </a:t>
                      </a:r>
                      <a:r>
                        <a:rPr lang="en-US" sz="1200" b="0" dirty="0" err="1">
                          <a:latin typeface="Calibri" panose="020F0502020204030204" charset="0"/>
                          <a:cs typeface="Calibri" panose="020F0502020204030204" charset="0"/>
                        </a:rPr>
                        <a:t>territorio</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nazionale</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a:latin typeface="Calibri" panose="020F0502020204030204" charset="0"/>
                          <a:cs typeface="Calibri" panose="020F0502020204030204" charset="0"/>
                        </a:rPr>
                        <a:t>Assistenza (potestà legislativa residuale) </a:t>
                      </a:r>
                      <a:endParaRPr lang="en-US" sz="1200" b="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a:latin typeface="Calibri" panose="020F0502020204030204" charset="0"/>
                          <a:cs typeface="Calibri" panose="020F0502020204030204" charset="0"/>
                        </a:rPr>
                        <a:t> </a:t>
                      </a:r>
                      <a:endParaRPr lang="en-US" sz="1200" b="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a:latin typeface="Calibri" panose="020F0502020204030204" charset="0"/>
                          <a:cs typeface="Calibri" panose="020F0502020204030204" charset="0"/>
                        </a:rPr>
                        <a:t>Progettazione e gestione del sistema locale dei servizi sociali ed erogazione delle relative prestazioni ai cittadini</a:t>
                      </a:r>
                      <a:endParaRPr lang="en-US" sz="1200" b="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1"/>
                  </a:ext>
                </a:extLst>
              </a:tr>
              <a:tr h="1048385">
                <a:tc>
                  <a:txBody>
                    <a:bodyPr/>
                    <a:lstStyle/>
                    <a:p>
                      <a:pPr marL="0" indent="0" algn="l">
                        <a:buNone/>
                      </a:pPr>
                      <a:r>
                        <a:rPr lang="en-US" sz="1200" b="0" dirty="0">
                          <a:latin typeface="Calibri" panose="020F0502020204030204" charset="0"/>
                          <a:cs typeface="Calibri" panose="020F0502020204030204" charset="0"/>
                        </a:rPr>
                        <a:t>3. Salute</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dirty="0" err="1">
                          <a:latin typeface="Calibri" panose="020F0502020204030204" charset="0"/>
                          <a:cs typeface="Calibri" panose="020F0502020204030204" charset="0"/>
                        </a:rPr>
                        <a:t>Determinazione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livelli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essenziali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delle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prestazioni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concernenti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diritti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civili</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sociali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che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devono</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essere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garantiti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su</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tutto</a:t>
                      </a:r>
                      <a:r>
                        <a:rPr lang="en-US" sz="1200" b="0" dirty="0">
                          <a:latin typeface="Calibri" panose="020F0502020204030204" charset="0"/>
                          <a:cs typeface="Calibri" panose="020F0502020204030204" charset="0"/>
                        </a:rPr>
                        <a:t> il </a:t>
                      </a:r>
                      <a:r>
                        <a:rPr lang="en-US" sz="1200" b="0" dirty="0" err="1">
                          <a:latin typeface="Calibri" panose="020F0502020204030204" charset="0"/>
                          <a:cs typeface="Calibri" panose="020F0502020204030204" charset="0"/>
                        </a:rPr>
                        <a:t>territorio</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nazionale</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dirty="0">
                          <a:latin typeface="Calibri" panose="020F0502020204030204" charset="0"/>
                          <a:cs typeface="Calibri" panose="020F0502020204030204" charset="0"/>
                        </a:rPr>
                        <a:t>Tutela </a:t>
                      </a:r>
                      <a:r>
                        <a:rPr lang="en-US" sz="1200" b="0" dirty="0" err="1">
                          <a:latin typeface="Calibri" panose="020F0502020204030204" charset="0"/>
                          <a:cs typeface="Calibri" panose="020F0502020204030204" charset="0"/>
                        </a:rPr>
                        <a:t>della</a:t>
                      </a:r>
                      <a:r>
                        <a:rPr lang="en-US" sz="1200" b="0" dirty="0">
                          <a:latin typeface="Calibri" panose="020F0502020204030204" charset="0"/>
                          <a:cs typeface="Calibri" panose="020F0502020204030204" charset="0"/>
                        </a:rPr>
                        <a:t> salute (</a:t>
                      </a:r>
                      <a:r>
                        <a:rPr lang="en-US" sz="1200" b="0" dirty="0" err="1">
                          <a:latin typeface="Calibri" panose="020F0502020204030204" charset="0"/>
                          <a:cs typeface="Calibri" panose="020F0502020204030204" charset="0"/>
                        </a:rPr>
                        <a:t>legislazione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concorrente</a:t>
                      </a:r>
                      <a:r>
                        <a:rPr lang="en-US" sz="1200" b="0" dirty="0">
                          <a:latin typeface="Calibri" panose="020F0502020204030204" charset="0"/>
                          <a:cs typeface="Calibri" panose="020F0502020204030204" charset="0"/>
                        </a:rPr>
                        <a:t>) </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dirty="0">
                          <a:latin typeface="Calibri" panose="020F0502020204030204" charset="0"/>
                          <a:cs typeface="Calibri" panose="020F0502020204030204" charset="0"/>
                        </a:rPr>
                        <a:t> </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a:latin typeface="Calibri" panose="020F0502020204030204" charset="0"/>
                          <a:cs typeface="Calibri" panose="020F0502020204030204" charset="0"/>
                        </a:rPr>
                        <a:t>Progettazione e gestione del sistema locale dei servizi sociali ed erogazione delle relative prestazioni ai cittadini</a:t>
                      </a:r>
                      <a:endParaRPr lang="en-US" sz="1200" b="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r h="938530">
                <a:tc>
                  <a:txBody>
                    <a:bodyPr/>
                    <a:lstStyle/>
                    <a:p>
                      <a:pPr marL="0" indent="0" algn="l">
                        <a:buNone/>
                      </a:pPr>
                      <a:r>
                        <a:rPr lang="en-US" sz="1200" b="0">
                          <a:latin typeface="Calibri" panose="020F0502020204030204" charset="0"/>
                          <a:cs typeface="Calibri" panose="020F0502020204030204" charset="0"/>
                        </a:rPr>
                        <a:t>4. Istruzione</a:t>
                      </a:r>
                      <a:endParaRPr lang="en-US" sz="1200" b="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T w="12240" cap="flat" cmpd="sng" algn="ctr">
                      <a:solidFill>
                        <a:srgbClr val="000000"/>
                      </a:solidFill>
                      <a:prstDash val="solid"/>
                      <a:round/>
                      <a:headEnd type="none" w="med" len="med"/>
                      <a:tailEnd type="none" w="med" len="med"/>
                    </a:lnT>
                    <a:noFill/>
                  </a:tcPr>
                </a:tc>
                <a:tc>
                  <a:txBody>
                    <a:bodyPr/>
                    <a:lstStyle/>
                    <a:p>
                      <a:pPr marL="0" indent="0" algn="l">
                        <a:buNone/>
                      </a:pPr>
                      <a:r>
                        <a:rPr lang="en-US" sz="1200" b="0">
                          <a:latin typeface="Calibri" panose="020F0502020204030204" charset="0"/>
                          <a:cs typeface="Calibri" panose="020F0502020204030204" charset="0"/>
                        </a:rPr>
                        <a:t>Determinazione dei livelli essenziali delle prestazioni concernenti i diritti civili e sociali che devono essere garantiti su tutto il territorio nazionale</a:t>
                      </a:r>
                      <a:r>
                        <a:rPr lang="it-IT" altLang="en-US" sz="1200" b="0">
                          <a:latin typeface="Calibri" panose="020F0502020204030204" charset="0"/>
                          <a:cs typeface="Calibri" panose="020F0502020204030204" charset="0"/>
                        </a:rPr>
                        <a:t> </a:t>
                      </a:r>
                      <a:r>
                        <a:rPr lang="en-US" sz="1200" b="0">
                          <a:latin typeface="Calibri" panose="020F0502020204030204" charset="0"/>
                          <a:cs typeface="Calibri" panose="020F0502020204030204" charset="0"/>
                        </a:rPr>
                        <a:t>Norme generali sull'istruzione</a:t>
                      </a:r>
                      <a:endParaRPr lang="en-US" sz="1200" b="0">
                        <a:latin typeface="Calibri" panose="020F0502020204030204" charset="0"/>
                        <a:ea typeface="Trebuchet MS" panose="020B0603020202020204" charset="0"/>
                        <a:cs typeface="Calibri" panose="020F0502020204030204" charset="0"/>
                      </a:endParaRPr>
                    </a:p>
                  </a:txBody>
                  <a:tcPr marL="68580" marR="68580" marT="0" marB="0">
                    <a:lnT w="12240" cap="flat" cmpd="sng" algn="ctr">
                      <a:solidFill>
                        <a:srgbClr val="000000"/>
                      </a:solidFill>
                      <a:prstDash val="solid"/>
                      <a:round/>
                      <a:headEnd type="none" w="med" len="med"/>
                      <a:tailEnd type="none" w="med" len="med"/>
                    </a:lnT>
                    <a:noFill/>
                  </a:tcPr>
                </a:tc>
                <a:tc>
                  <a:txBody>
                    <a:bodyPr/>
                    <a:lstStyle/>
                    <a:p>
                      <a:pPr marL="0" indent="0" algn="l">
                        <a:buNone/>
                      </a:pPr>
                      <a:r>
                        <a:rPr lang="en-US" sz="1200" b="0" dirty="0" err="1">
                          <a:latin typeface="Calibri" panose="020F0502020204030204" charset="0"/>
                          <a:cs typeface="Calibri" panose="020F0502020204030204" charset="0"/>
                        </a:rPr>
                        <a:t>Istruzione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salva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l'autonomia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delle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istituzioni</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scolastiche</a:t>
                      </a:r>
                      <a:r>
                        <a:rPr lang="en-US" sz="1200" b="0" dirty="0">
                          <a:latin typeface="Calibri" panose="020F0502020204030204" charset="0"/>
                          <a:cs typeface="Calibri" panose="020F0502020204030204" charset="0"/>
                        </a:rPr>
                        <a:t> e con </a:t>
                      </a:r>
                      <a:r>
                        <a:rPr lang="en-US" sz="1200" b="0" dirty="0" err="1">
                          <a:latin typeface="Calibri" panose="020F0502020204030204" charset="0"/>
                          <a:cs typeface="Calibri" panose="020F0502020204030204" charset="0"/>
                        </a:rPr>
                        <a:t>esclusione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della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istruzione</a:t>
                      </a:r>
                      <a:r>
                        <a:rPr lang="en-US" sz="1200" b="0" dirty="0">
                          <a:latin typeface="Calibri" panose="020F0502020204030204" charset="0"/>
                          <a:cs typeface="Calibri" panose="020F0502020204030204" charset="0"/>
                        </a:rPr>
                        <a:t> e </a:t>
                      </a:r>
                      <a:r>
                        <a:rPr lang="en-US" sz="1200" b="0" dirty="0" err="1">
                          <a:latin typeface="Calibri" panose="020F0502020204030204" charset="0"/>
                          <a:cs typeface="Calibri" panose="020F0502020204030204" charset="0"/>
                        </a:rPr>
                        <a:t>della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formazione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professionale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legislazione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concorrente</a:t>
                      </a:r>
                      <a:r>
                        <a:rPr lang="en-US" sz="1200" b="0" dirty="0">
                          <a:latin typeface="Calibri" panose="020F0502020204030204" charset="0"/>
                          <a:cs typeface="Calibri" panose="020F0502020204030204" charset="0"/>
                        </a:rPr>
                        <a:t>).</a:t>
                      </a:r>
                      <a:r>
                        <a:rPr lang="it-IT" alt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Assistenza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scolastica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Formazione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professionale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potestà</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legislativa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residuale</a:t>
                      </a:r>
                      <a:r>
                        <a:rPr lang="en-US" sz="1200" b="0" dirty="0">
                          <a:latin typeface="Calibri" panose="020F0502020204030204" charset="0"/>
                          <a:cs typeface="Calibri" panose="020F0502020204030204" charset="0"/>
                        </a:rPr>
                        <a:t>)</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dirty="0" err="1">
                          <a:latin typeface="Calibri" panose="020F0502020204030204" charset="0"/>
                          <a:cs typeface="Calibri" panose="020F0502020204030204" charset="0"/>
                        </a:rPr>
                        <a:t>Programmazione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provinciale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della</a:t>
                      </a:r>
                      <a:r>
                        <a:rPr lang="en-US" sz="1200" b="0" dirty="0">
                          <a:latin typeface="Calibri" panose="020F0502020204030204" charset="0"/>
                          <a:cs typeface="Calibri" panose="020F0502020204030204" charset="0"/>
                        </a:rPr>
                        <a:t> rete </a:t>
                      </a:r>
                      <a:r>
                        <a:rPr lang="en-US" sz="1200" b="0" dirty="0" err="1">
                          <a:latin typeface="Calibri" panose="020F0502020204030204" charset="0"/>
                          <a:cs typeface="Calibri" panose="020F0502020204030204" charset="0"/>
                        </a:rPr>
                        <a:t>scolastica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nel</a:t>
                      </a:r>
                      <a:r>
                        <a:rPr lang="en-US" sz="1200" b="0" dirty="0">
                          <a:latin typeface="Calibri" panose="020F0502020204030204" charset="0"/>
                          <a:cs typeface="Calibri" panose="020F0502020204030204" charset="0"/>
                        </a:rPr>
                        <a:t> rispetto </a:t>
                      </a:r>
                      <a:r>
                        <a:rPr lang="en-US" sz="1200" b="0" dirty="0" err="1">
                          <a:latin typeface="Calibri" panose="020F0502020204030204" charset="0"/>
                          <a:cs typeface="Calibri" panose="020F0502020204030204" charset="0"/>
                        </a:rPr>
                        <a:t>della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programmazione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regionale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Gestione</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dell'edilizia</a:t>
                      </a:r>
                      <a:r>
                        <a:rPr lang="en-US" sz="1200" b="0" dirty="0">
                          <a:latin typeface="Calibri" panose="020F0502020204030204" charset="0"/>
                          <a:cs typeface="Calibri" panose="020F0502020204030204" charset="0"/>
                        </a:rPr>
                        <a:t> </a:t>
                      </a:r>
                      <a:r>
                        <a:rPr lang="en-US" sz="1200" b="0" dirty="0" err="1">
                          <a:latin typeface="Calibri" panose="020F0502020204030204" charset="0"/>
                          <a:cs typeface="Calibri" panose="020F0502020204030204" charset="0"/>
                        </a:rPr>
                        <a:t>scolastica</a:t>
                      </a:r>
                      <a:r>
                        <a:rPr lang="en-US" sz="1200" b="0" dirty="0">
                          <a:latin typeface="Calibri" panose="020F0502020204030204" charset="0"/>
                          <a:cs typeface="Calibri" panose="020F0502020204030204" charset="0"/>
                        </a:rPr>
                        <a:t>  </a:t>
                      </a: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cap="flat" cmpd="sng" algn="ctr">
                      <a:solidFill>
                        <a:srgbClr val="000000"/>
                      </a:solidFill>
                      <a:prstDash val="solid"/>
                      <a:round/>
                      <a:headEnd type="none" w="med" len="med"/>
                      <a:tailEnd type="none" w="med" len="med"/>
                    </a:lnL>
                    <a:lnR w="12240">
                      <a:solidFill>
                        <a:srgbClr val="000000"/>
                      </a:solidFill>
                    </a:lnR>
                    <a:lnT w="12240" cap="flat" cmpd="sng" algn="ctr">
                      <a:solidFill>
                        <a:srgbClr val="000000"/>
                      </a:solidFill>
                      <a:prstDash val="solid"/>
                      <a:round/>
                      <a:headEnd type="none" w="med" len="med"/>
                      <a:tailEnd type="none" w="med" len="med"/>
                    </a:lnT>
                    <a:noFill/>
                  </a:tcPr>
                </a:tc>
                <a:extLst>
                  <a:ext uri="{0D108BD9-81ED-4DB2-BD59-A6C34878D82A}">
                    <a16:rowId xmlns:a16="http://schemas.microsoft.com/office/drawing/2014/main" val="10003"/>
                  </a:ext>
                </a:extLst>
              </a:tr>
              <a:tr h="938530">
                <a:tc>
                  <a:txBody>
                    <a:bodyPr/>
                    <a:lstStyle/>
                    <a:p>
                      <a:pPr marL="0" indent="0" algn="l">
                        <a:buNone/>
                      </a:pPr>
                      <a:r>
                        <a:rPr lang="en-US" sz="1200" b="0">
                          <a:latin typeface="Calibri" panose="020F0502020204030204" charset="0"/>
                          <a:cs typeface="Calibri" panose="020F0502020204030204" charset="0"/>
                        </a:rPr>
                        <a:t>5. Parità di genere </a:t>
                      </a:r>
                      <a:endParaRPr lang="en-US" sz="1200" b="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noFill/>
                  </a:tcPr>
                </a:tc>
                <a:tc>
                  <a:txBody>
                    <a:bodyPr/>
                    <a:lstStyle/>
                    <a:p>
                      <a:pPr marL="0" indent="0" algn="l">
                        <a:buNone/>
                      </a:pPr>
                      <a:r>
                        <a:rPr lang="en-US" sz="1200" b="0">
                          <a:latin typeface="Calibri" panose="020F0502020204030204" charset="0"/>
                          <a:cs typeface="Calibri" panose="020F0502020204030204" charset="0"/>
                        </a:rPr>
                        <a:t>Determinazione dei livelli essenziali delle prestazioni concernenti i diritti civili e sociali che devono essere garantiti su tutto il territorio nazionale</a:t>
                      </a:r>
                      <a:endParaRPr lang="en-US" sz="1200" b="0">
                        <a:latin typeface="Calibri" panose="020F0502020204030204" charset="0"/>
                        <a:ea typeface="Trebuchet MS" panose="020B0603020202020204" charset="0"/>
                        <a:cs typeface="Calibri" panose="020F0502020204030204" charset="0"/>
                      </a:endParaRPr>
                    </a:p>
                  </a:txBody>
                  <a:tcPr marL="68580" marR="68580" marT="0" marB="0">
                    <a:noFill/>
                  </a:tcPr>
                </a:tc>
                <a:tc>
                  <a:txBody>
                    <a:bodyPr/>
                    <a:lstStyle/>
                    <a:p>
                      <a:pPr marL="0" indent="0" algn="l">
                        <a:buNone/>
                      </a:pPr>
                      <a:r>
                        <a:rPr lang="en-US" sz="1200" b="0">
                          <a:latin typeface="Calibri" panose="020F0502020204030204" charset="0"/>
                          <a:cs typeface="Calibri" panose="020F0502020204030204" charset="0"/>
                        </a:rPr>
                        <a:t> </a:t>
                      </a:r>
                      <a:endParaRPr lang="en-US" sz="1200" b="0">
                        <a:latin typeface="Calibri" panose="020F0502020204030204" charset="0"/>
                        <a:ea typeface="Trebuchet MS" panose="020B0603020202020204" charset="0"/>
                        <a:cs typeface="Calibri" panose="020F0502020204030204" charset="0"/>
                      </a:endParaRPr>
                    </a:p>
                  </a:txBody>
                  <a:tcPr marL="68580" marR="68580" marT="0" marB="0">
                    <a:lnR w="12240">
                      <a:solidFill>
                        <a:srgbClr val="000000"/>
                      </a:solidFill>
                    </a:lnR>
                    <a:lnT w="12240">
                      <a:solidFill>
                        <a:srgbClr val="000000"/>
                      </a:solidFill>
                    </a:lnT>
                    <a:lnB w="12240">
                      <a:solidFill>
                        <a:srgbClr val="000000"/>
                      </a:solidFill>
                    </a:lnB>
                    <a:noFill/>
                  </a:tcPr>
                </a:tc>
                <a:tc>
                  <a:txBody>
                    <a:bodyPr/>
                    <a:lstStyle/>
                    <a:p>
                      <a:pPr marL="0" indent="0" algn="l">
                        <a:buNone/>
                      </a:pPr>
                      <a:r>
                        <a:rPr lang="en-US" sz="1200" b="0">
                          <a:latin typeface="Calibri" panose="020F0502020204030204" charset="0"/>
                          <a:cs typeface="Calibri" panose="020F0502020204030204" charset="0"/>
                        </a:rPr>
                        <a:t>Controllo dei fenomeni discriminatori in ambito occupazionale e promozione delle pari opportunità sul territorio provinciale</a:t>
                      </a:r>
                      <a:endParaRPr lang="en-US" sz="1200" b="0">
                        <a:latin typeface="Calibri" panose="020F0502020204030204" charset="0"/>
                        <a:ea typeface="Trebuchet MS" panose="020B0603020202020204" charset="0"/>
                        <a:cs typeface="Calibri" panose="020F0502020204030204" charset="0"/>
                      </a:endParaRPr>
                    </a:p>
                  </a:txBody>
                  <a:tcPr marL="68580" marR="68580" marT="0" marB="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0" indent="0" algn="l">
                        <a:buNone/>
                      </a:pPr>
                      <a:endParaRPr lang="en-US" sz="1200" b="0" dirty="0">
                        <a:latin typeface="Calibri" panose="020F0502020204030204" charset="0"/>
                        <a:ea typeface="Trebuchet MS" panose="020B0603020202020204" charset="0"/>
                        <a:cs typeface="Calibri" panose="020F0502020204030204" charset="0"/>
                      </a:endParaRPr>
                    </a:p>
                  </a:txBody>
                  <a:tcPr marL="68580" marR="68580" marT="0" marB="0">
                    <a:lnL w="12240" cap="flat" cmpd="sng" algn="ctr">
                      <a:solidFill>
                        <a:srgbClr val="000000"/>
                      </a:solidFill>
                      <a:prstDash val="solid"/>
                      <a:round/>
                      <a:headEnd type="none" w="med" len="med"/>
                      <a:tailEnd type="none" w="med" len="med"/>
                    </a:lnL>
                    <a:lnR w="12240">
                      <a:solidFill>
                        <a:srgbClr val="000000"/>
                      </a:solidFill>
                    </a:ln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804EEA4-5B4E-FA28-2793-74EF1551A297}"/>
              </a:ext>
            </a:extLst>
          </p:cNvPr>
          <p:cNvSpPr txBox="1"/>
          <p:nvPr/>
        </p:nvSpPr>
        <p:spPr>
          <a:xfrm>
            <a:off x="1" y="1"/>
            <a:ext cx="13420154" cy="658835"/>
          </a:xfrm>
          <a:prstGeom prst="rect">
            <a:avLst/>
          </a:prstGeom>
          <a:noFill/>
        </p:spPr>
        <p:txBody>
          <a:bodyPr wrap="square">
            <a:spAutoFit/>
          </a:bodyPr>
          <a:lstStyle/>
          <a:p>
            <a:pPr algn="ctr">
              <a:lnSpc>
                <a:spcPct val="150000"/>
              </a:lnSpc>
              <a:spcAft>
                <a:spcPts val="600"/>
              </a:spcAft>
            </a:pPr>
            <a:r>
              <a:rPr lang="it-IT" sz="2800" b="1" dirty="0">
                <a:solidFill>
                  <a:srgbClr val="C00000"/>
                </a:solidFill>
                <a:latin typeface="Arial" panose="020B0604020202020204" pitchFamily="34" charset="0"/>
                <a:cs typeface="Arial" panose="020B0604020202020204" pitchFamily="34" charset="0"/>
              </a:rPr>
              <a:t>OBIETTIVI A PREVALENTE DIMENSIONE AMBIENTALE (1) </a:t>
            </a:r>
          </a:p>
        </p:txBody>
      </p:sp>
      <p:sp>
        <p:nvSpPr>
          <p:cNvPr id="6" name="CasellaDiTesto 5">
            <a:extLst>
              <a:ext uri="{FF2B5EF4-FFF2-40B4-BE49-F238E27FC236}">
                <a16:creationId xmlns:a16="http://schemas.microsoft.com/office/drawing/2014/main" id="{0ACE1D7E-31C5-608F-D2F1-7DDC4D80320D}"/>
              </a:ext>
            </a:extLst>
          </p:cNvPr>
          <p:cNvSpPr txBox="1"/>
          <p:nvPr/>
        </p:nvSpPr>
        <p:spPr>
          <a:xfrm>
            <a:off x="169541" y="1477169"/>
            <a:ext cx="4431323" cy="4247317"/>
          </a:xfrm>
          <a:prstGeom prst="rect">
            <a:avLst/>
          </a:prstGeom>
          <a:noFill/>
        </p:spPr>
        <p:txBody>
          <a:bodyPr wrap="square" rtlCol="0">
            <a:spAutoFit/>
          </a:bodyPr>
          <a:lstStyle/>
          <a:p>
            <a:r>
              <a:rPr lang="it-IT" altLang="it-IT" dirty="0"/>
              <a:t>L’Unione dei Comuni della Bassa Romagna (o la Provincia di Ravenna o il Comune di Ravenna o la Regione Emilia-Romagna quando non ci sono i dati) presentano un andamento:</a:t>
            </a:r>
          </a:p>
          <a:p>
            <a:pPr>
              <a:lnSpc>
                <a:spcPct val="100000"/>
              </a:lnSpc>
              <a:spcBef>
                <a:spcPct val="0"/>
              </a:spcBef>
              <a:buFontTx/>
              <a:buNone/>
            </a:pPr>
            <a:endParaRPr lang="it-IT" altLang="it-IT" dirty="0"/>
          </a:p>
          <a:p>
            <a:pPr marL="285750" indent="-285750">
              <a:lnSpc>
                <a:spcPct val="100000"/>
              </a:lnSpc>
              <a:spcBef>
                <a:spcPct val="0"/>
              </a:spcBef>
              <a:buFont typeface="Arial" panose="020B0604020202020204" pitchFamily="34" charset="0"/>
              <a:buChar char="•"/>
            </a:pPr>
            <a:r>
              <a:rPr lang="it-IT" altLang="it-IT" b="1" dirty="0">
                <a:solidFill>
                  <a:schemeClr val="accent2"/>
                </a:solidFill>
              </a:rPr>
              <a:t>identico al livello nazionale per 2 obiettivi</a:t>
            </a:r>
            <a:r>
              <a:rPr lang="it-IT" altLang="it-IT" dirty="0">
                <a:solidFill>
                  <a:schemeClr val="accent2"/>
                </a:solidFill>
              </a:rPr>
              <a:t>: </a:t>
            </a:r>
            <a:r>
              <a:rPr lang="it-IT" altLang="it-IT" b="1" dirty="0">
                <a:solidFill>
                  <a:schemeClr val="accent2"/>
                </a:solidFill>
              </a:rPr>
              <a:t>SAU investita da coltivazioni biologiche </a:t>
            </a:r>
            <a:r>
              <a:rPr lang="it-IT" altLang="it-IT" dirty="0">
                <a:solidFill>
                  <a:schemeClr val="accent2"/>
                </a:solidFill>
              </a:rPr>
              <a:t>(Target 2.4, Regione ER);  </a:t>
            </a:r>
            <a:r>
              <a:rPr lang="it-IT" altLang="it-IT" b="1" dirty="0">
                <a:solidFill>
                  <a:schemeClr val="accent2"/>
                </a:solidFill>
              </a:rPr>
              <a:t>Efficienza delle reti idriche </a:t>
            </a:r>
            <a:r>
              <a:rPr lang="it-IT" altLang="it-IT" dirty="0">
                <a:solidFill>
                  <a:schemeClr val="accent2"/>
                </a:solidFill>
              </a:rPr>
              <a:t>(Target 6.4 Provincia RA);</a:t>
            </a:r>
          </a:p>
          <a:p>
            <a:pPr marL="285750" indent="-285750">
              <a:lnSpc>
                <a:spcPct val="100000"/>
              </a:lnSpc>
              <a:spcBef>
                <a:spcPct val="0"/>
              </a:spcBef>
              <a:buFont typeface="Arial" panose="020B0604020202020204" pitchFamily="34" charset="0"/>
              <a:buChar char="•"/>
            </a:pPr>
            <a:endParaRPr lang="it-IT" altLang="it-IT" dirty="0">
              <a:solidFill>
                <a:schemeClr val="accent2"/>
              </a:solidFill>
            </a:endParaRPr>
          </a:p>
          <a:p>
            <a:pPr marL="285750" indent="-285750">
              <a:spcBef>
                <a:spcPct val="0"/>
              </a:spcBef>
              <a:buFont typeface="Arial" panose="020B0604020202020204" pitchFamily="34" charset="0"/>
              <a:buChar char="•"/>
            </a:pPr>
            <a:r>
              <a:rPr lang="it-IT" altLang="it-IT" b="1" dirty="0">
                <a:solidFill>
                  <a:srgbClr val="FF0000"/>
                </a:solidFill>
              </a:rPr>
              <a:t>peggiore del livello nazionale per 1 obiettivo: Utilizzo dei fertilizzanti in agricoltura </a:t>
            </a:r>
            <a:r>
              <a:rPr lang="it-IT" altLang="it-IT" dirty="0">
                <a:solidFill>
                  <a:srgbClr val="FF0000"/>
                </a:solidFill>
              </a:rPr>
              <a:t>(Target 2.4, Regione ER).           </a:t>
            </a:r>
          </a:p>
        </p:txBody>
      </p:sp>
      <p:sp>
        <p:nvSpPr>
          <p:cNvPr id="4" name="CasellaDiTesto 3">
            <a:extLst>
              <a:ext uri="{FF2B5EF4-FFF2-40B4-BE49-F238E27FC236}">
                <a16:creationId xmlns:a16="http://schemas.microsoft.com/office/drawing/2014/main" id="{E4398FF5-6016-C8D7-5C5D-453707F0253B}"/>
              </a:ext>
            </a:extLst>
          </p:cNvPr>
          <p:cNvSpPr txBox="1"/>
          <p:nvPr/>
        </p:nvSpPr>
        <p:spPr>
          <a:xfrm>
            <a:off x="385565" y="6877768"/>
            <a:ext cx="6709418" cy="707886"/>
          </a:xfrm>
          <a:prstGeom prst="rect">
            <a:avLst/>
          </a:prstGeom>
          <a:noFill/>
        </p:spPr>
        <p:txBody>
          <a:bodyPr wrap="square">
            <a:spAutoFit/>
          </a:bodyPr>
          <a:lstStyle/>
          <a:p>
            <a:r>
              <a:rPr lang="it-IT" sz="1000" dirty="0">
                <a:effectLst/>
                <a:latin typeface="Calibri" panose="020F0502020204030204" pitchFamily="34" charset="0"/>
                <a:ea typeface="Times New Roman" panose="02020603050405020304" pitchFamily="18" charset="0"/>
                <a:cs typeface="Calibri" panose="020F0502020204030204" pitchFamily="34" charset="0"/>
              </a:rPr>
              <a:t>Note:</a:t>
            </a:r>
          </a:p>
          <a:p>
            <a:r>
              <a:rPr lang="it-IT" sz="1000" dirty="0">
                <a:effectLst/>
                <a:latin typeface="Calibri" panose="020F0502020204030204" pitchFamily="34" charset="0"/>
                <a:ea typeface="Times New Roman" panose="02020603050405020304" pitchFamily="18" charset="0"/>
                <a:cs typeface="Calibri" panose="020F0502020204030204" pitchFamily="34" charset="0"/>
              </a:rPr>
              <a:t>1 e 2. Obiettivi contenuti nella Strategia europea dal produttore al consumatore, 2020.</a:t>
            </a:r>
          </a:p>
          <a:p>
            <a:r>
              <a:rPr lang="it-IT" sz="1000" dirty="0">
                <a:effectLst/>
                <a:latin typeface="Calibri" panose="020F0502020204030204" pitchFamily="34" charset="0"/>
                <a:ea typeface="Times New Roman" panose="02020603050405020304" pitchFamily="18" charset="0"/>
                <a:cs typeface="Calibri" panose="020F0502020204030204" pitchFamily="34" charset="0"/>
              </a:rPr>
              <a:t>3. Obiettivo contenuto nella Strategia europea per la biodiversità, 2020</a:t>
            </a:r>
          </a:p>
          <a:p>
            <a:r>
              <a:rPr lang="it-IT" sz="1000" dirty="0">
                <a:latin typeface="Calibri" panose="020F0502020204030204" pitchFamily="34" charset="0"/>
                <a:ea typeface="Times New Roman" panose="02020603050405020304" pitchFamily="18" charset="0"/>
                <a:cs typeface="Calibri" panose="020F0502020204030204" pitchFamily="34" charset="0"/>
              </a:rPr>
              <a:t>4. Obiettivo individuato dagli esperti </a:t>
            </a:r>
            <a:r>
              <a:rPr lang="it-IT" sz="1000" dirty="0" err="1">
                <a:latin typeface="Calibri" panose="020F0502020204030204" pitchFamily="34" charset="0"/>
                <a:ea typeface="Times New Roman" panose="02020603050405020304" pitchFamily="18" charset="0"/>
                <a:cs typeface="Calibri" panose="020F0502020204030204" pitchFamily="34" charset="0"/>
              </a:rPr>
              <a:t>ASviS</a:t>
            </a:r>
            <a:endParaRPr lang="it-IT" sz="100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8" name="Immagine 7">
            <a:extLst>
              <a:ext uri="{FF2B5EF4-FFF2-40B4-BE49-F238E27FC236}">
                <a16:creationId xmlns:a16="http://schemas.microsoft.com/office/drawing/2014/main" id="{BD22F187-61A6-9ECD-06F7-B1899A5BD185}"/>
              </a:ext>
            </a:extLst>
          </p:cNvPr>
          <p:cNvPicPr>
            <a:picLocks noChangeAspect="1"/>
          </p:cNvPicPr>
          <p:nvPr/>
        </p:nvPicPr>
        <p:blipFill>
          <a:blip r:embed="rId3"/>
          <a:stretch>
            <a:fillRect/>
          </a:stretch>
        </p:blipFill>
        <p:spPr>
          <a:xfrm>
            <a:off x="4659172" y="1045121"/>
            <a:ext cx="8163558" cy="5472608"/>
          </a:xfrm>
          <a:prstGeom prst="rect">
            <a:avLst/>
          </a:prstGeom>
        </p:spPr>
      </p:pic>
    </p:spTree>
    <p:extLst>
      <p:ext uri="{BB962C8B-B14F-4D97-AF65-F5344CB8AC3E}">
        <p14:creationId xmlns:p14="http://schemas.microsoft.com/office/powerpoint/2010/main" val="868485004"/>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90</TotalTime>
  <Words>5176</Words>
  <Application>Microsoft Office PowerPoint</Application>
  <PresentationFormat>Personalizzato</PresentationFormat>
  <Paragraphs>395</Paragraphs>
  <Slides>23</Slides>
  <Notes>23</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23</vt:i4>
      </vt:variant>
    </vt:vector>
  </HeadingPairs>
  <TitlesOfParts>
    <vt:vector size="30" baseType="lpstr">
      <vt:lpstr>Arial</vt:lpstr>
      <vt:lpstr>Calibri</vt:lpstr>
      <vt:lpstr>Calibri Light</vt:lpstr>
      <vt:lpstr>Times New Roman</vt:lpstr>
      <vt:lpstr>Trebuchet MS</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SLIDEvuota</dc:title>
  <dc:creator>Sara Pennellini</dc:creator>
  <cp:lastModifiedBy>Walter Vitali</cp:lastModifiedBy>
  <cp:revision>472</cp:revision>
  <dcterms:created xsi:type="dcterms:W3CDTF">2017-09-27T13:17:00Z</dcterms:created>
  <dcterms:modified xsi:type="dcterms:W3CDTF">2023-04-01T09:27:57Z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2017-09-29T12:00:00Z</vt:filetime>
  </property>
  <property fmtid="{D5CDD505-2E9C-101B-9397-08002B2CF9AE}" pid="3" name="Creator">
    <vt:lpwstr>Adobe Illustrator CC 2015.3 (Macintosh)</vt:lpwstr>
  </property>
  <property fmtid="{D5CDD505-2E9C-101B-9397-08002B2CF9AE}" pid="4" name="LastSaved">
    <vt:filetime>2017-09-29T12:00:00Z</vt:filetime>
  </property>
  <property fmtid="{D5CDD505-2E9C-101B-9397-08002B2CF9AE}" pid="5" name="KSOProductBuildVer">
    <vt:lpwstr>1033-11.2.0.11440</vt:lpwstr>
  </property>
  <property fmtid="{D5CDD505-2E9C-101B-9397-08002B2CF9AE}" pid="6" name="ICV">
    <vt:lpwstr>5DFFA90B4AFB4DB4A7821FA50ED8A7A4</vt:lpwstr>
  </property>
</Properties>
</file>